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74" r:id="rId3"/>
    <p:sldId id="296" r:id="rId4"/>
    <p:sldId id="295" r:id="rId5"/>
    <p:sldId id="276" r:id="rId6"/>
    <p:sldId id="300" r:id="rId7"/>
    <p:sldId id="301" r:id="rId8"/>
    <p:sldId id="297" r:id="rId9"/>
    <p:sldId id="299" r:id="rId10"/>
    <p:sldId id="279" r:id="rId11"/>
    <p:sldId id="294" r:id="rId12"/>
    <p:sldId id="280" r:id="rId13"/>
    <p:sldId id="292" r:id="rId14"/>
    <p:sldId id="293" r:id="rId15"/>
    <p:sldId id="275" r:id="rId16"/>
  </p:sldIdLst>
  <p:sldSz cx="9144000" cy="6858000" type="screen4x3"/>
  <p:notesSz cx="6797675"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7A7"/>
    <a:srgbClr val="E8532B"/>
    <a:srgbClr val="F4C009"/>
    <a:srgbClr val="00BAD5"/>
    <a:srgbClr val="2E3092"/>
    <a:srgbClr val="45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6A7088-1D11-DAF1-E823-E2298A8E891D}"/>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9451DF-F2B6-178C-0842-4BB7D9E976D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FD124583-C5B9-4AEC-9F5F-215FA4CE1B43}" type="datetimeFigureOut">
              <a:rPr lang="fr-FR" smtClean="0"/>
              <a:t>09/01/2024</a:t>
            </a:fld>
            <a:endParaRPr lang="fr-FR"/>
          </a:p>
        </p:txBody>
      </p:sp>
      <p:sp>
        <p:nvSpPr>
          <p:cNvPr id="4" name="Espace réservé du pied de page 3">
            <a:extLst>
              <a:ext uri="{FF2B5EF4-FFF2-40B4-BE49-F238E27FC236}">
                <a16:creationId xmlns:a16="http://schemas.microsoft.com/office/drawing/2014/main" id="{6D9A8FFA-7187-7A6B-8C39-BA58A8409089}"/>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D5516A1-1B62-451E-3BDB-FB571C53D768}"/>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094EABDE-C927-4C9D-8567-33C575C596C9}" type="slidenum">
              <a:rPr lang="fr-FR" smtClean="0"/>
              <a:t>‹#›</a:t>
            </a:fld>
            <a:endParaRPr lang="fr-FR"/>
          </a:p>
        </p:txBody>
      </p:sp>
    </p:spTree>
    <p:extLst>
      <p:ext uri="{BB962C8B-B14F-4D97-AF65-F5344CB8AC3E}">
        <p14:creationId xmlns:p14="http://schemas.microsoft.com/office/powerpoint/2010/main" val="356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3C89D0-B30E-6652-B424-45B5078FDB55}"/>
              </a:ext>
            </a:extLst>
          </p:cNvPr>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D4B17F-4C79-F785-C9FB-792FC20D9186}"/>
              </a:ext>
            </a:extLst>
          </p:cNvPr>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A4DFD634-386B-3040-A0AE-6AFDF060DDBD}" type="datetimeFigureOut">
              <a:rPr lang="fr-FR" smtClean="0"/>
              <a:t>09/01/2024</a:t>
            </a:fld>
            <a:endParaRPr lang="fr-FR"/>
          </a:p>
        </p:txBody>
      </p:sp>
      <p:sp>
        <p:nvSpPr>
          <p:cNvPr id="4" name="Espace réservé de l'image des diapositives 3">
            <a:extLst>
              <a:ext uri="{FF2B5EF4-FFF2-40B4-BE49-F238E27FC236}">
                <a16:creationId xmlns:a16="http://schemas.microsoft.com/office/drawing/2014/main" id="{391E63D3-DEEA-AF2C-AF66-30E8A87C7085}"/>
              </a:ext>
            </a:extLst>
          </p:cNvPr>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A8A8A263-E099-7849-A6BC-B5198C0B44F9}"/>
              </a:ext>
            </a:extLst>
          </p:cNvPr>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A6F47DD-D0BE-6CB9-1056-3852BB09916A}"/>
              </a:ext>
            </a:extLst>
          </p:cNvPr>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B455BAF0-7433-EF56-1378-BF23B32F9E4D}"/>
              </a:ext>
            </a:extLst>
          </p:cNvPr>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E5633B02-B5F4-7049-ACCB-D741A0A12859}"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625C682-7D3D-BB1A-8273-9B1A5ABA28B7}"/>
              </a:ext>
            </a:extLst>
          </p:cNvPr>
          <p:cNvPicPr/>
          <p:nvPr userDrawn="1"/>
        </p:nvPicPr>
        <p:blipFill>
          <a:blip r:embed="rId2" cstate="print"/>
          <a:stretch>
            <a:fillRect/>
          </a:stretch>
        </p:blipFill>
        <p:spPr>
          <a:xfrm>
            <a:off x="0" y="0"/>
            <a:ext cx="9143999" cy="6857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bg object 16">
            <a:extLst>
              <a:ext uri="{FF2B5EF4-FFF2-40B4-BE49-F238E27FC236}">
                <a16:creationId xmlns:a16="http://schemas.microsoft.com/office/drawing/2014/main" id="{3A7C7504-30F7-2294-D0B7-8FFCC37B198F}"/>
              </a:ext>
            </a:extLst>
          </p:cNvPr>
          <p:cNvPicPr/>
          <p:nvPr userDrawn="1"/>
        </p:nvPicPr>
        <p:blipFill>
          <a:blip r:embed="rId2" cstate="print"/>
          <a:stretch>
            <a:fillRect/>
          </a:stretch>
        </p:blipFill>
        <p:spPr>
          <a:xfrm>
            <a:off x="0" y="1"/>
            <a:ext cx="9143999" cy="6857999"/>
          </a:xfrm>
          <a:prstGeom prst="rect">
            <a:avLst/>
          </a:prstGeom>
        </p:spPr>
      </p:pic>
      <p:sp>
        <p:nvSpPr>
          <p:cNvPr id="9" name="Holder 3">
            <a:extLst>
              <a:ext uri="{FF2B5EF4-FFF2-40B4-BE49-F238E27FC236}">
                <a16:creationId xmlns:a16="http://schemas.microsoft.com/office/drawing/2014/main" id="{11F7C4D3-4E7C-98A8-944A-1A9006787A7B}"/>
              </a:ext>
            </a:extLst>
          </p:cNvPr>
          <p:cNvSpPr>
            <a:spLocks noGrp="1"/>
          </p:cNvSpPr>
          <p:nvPr>
            <p:ph idx="1"/>
          </p:nvPr>
        </p:nvSpPr>
        <p:spPr>
          <a:xfrm>
            <a:off x="2634039" y="2321520"/>
            <a:ext cx="3875920" cy="1559560"/>
          </a:xfrm>
          <a:prstGeom prst="rect">
            <a:avLst/>
          </a:prstGeom>
        </p:spPr>
        <p:txBody>
          <a:bodyPr wrap="square" lIns="0" tIns="0" rIns="0" bIns="0">
            <a:spAutoFit/>
          </a:bodyPr>
          <a:lstStyle>
            <a:lvl1pPr>
              <a:defRPr sz="3800" b="1" i="0">
                <a:solidFill>
                  <a:srgbClr val="2E3092"/>
                </a:solidFill>
                <a:latin typeface="Calibri"/>
                <a:cs typeface="Calibri"/>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E1D38BB2-CDB8-8A3A-5AD5-98BA16692CC5}"/>
              </a:ext>
            </a:extLst>
          </p:cNvPr>
          <p:cNvPicPr/>
          <p:nvPr userDrawn="1"/>
        </p:nvPicPr>
        <p:blipFill>
          <a:blip r:embed="rId2" cstate="print"/>
          <a:stretch>
            <a:fillRect/>
          </a:stretch>
        </p:blipFill>
        <p:spPr>
          <a:xfrm>
            <a:off x="536447" y="536447"/>
            <a:ext cx="8071103" cy="58033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283A3D48-0B4D-CF7F-3DB1-C1AA0C9D114C}"/>
              </a:ext>
            </a:extLst>
          </p:cNvPr>
          <p:cNvPicPr/>
          <p:nvPr userDrawn="1"/>
        </p:nvPicPr>
        <p:blipFill>
          <a:blip r:embed="rId2" cstate="print"/>
          <a:stretch>
            <a:fillRect/>
          </a:stretch>
        </p:blipFill>
        <p:spPr>
          <a:xfrm>
            <a:off x="0" y="0"/>
            <a:ext cx="560831" cy="6857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642BB5E-AC44-B89B-4F65-233A98C24D18}"/>
              </a:ext>
            </a:extLst>
          </p:cNvPr>
          <p:cNvPicPr>
            <a:picLocks noChangeAspect="1"/>
          </p:cNvPicPr>
          <p:nvPr userDrawn="1"/>
        </p:nvPicPr>
        <p:blipFill>
          <a:blip r:embed="rId2"/>
          <a:stretch>
            <a:fillRect/>
          </a:stretch>
        </p:blipFill>
        <p:spPr>
          <a:xfrm>
            <a:off x="0" y="6321552"/>
            <a:ext cx="9144000" cy="536448"/>
          </a:xfrm>
          <a:prstGeom prst="rect">
            <a:avLst/>
          </a:prstGeom>
        </p:spPr>
      </p:pic>
    </p:spTree>
    <p:extLst>
      <p:ext uri="{BB962C8B-B14F-4D97-AF65-F5344CB8AC3E}">
        <p14:creationId xmlns:p14="http://schemas.microsoft.com/office/powerpoint/2010/main" val="33021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1/9/2024</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clients.sacem.fr/autorisations/evenement-sportif-occasionne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seignementcatholique-my.sharepoint.com/:x:/g/personal/asnationale_ugsel_org/Ef9VblvxbBNFhN6b4cRwZTwBALhkFIcoQaLzIYPdRhZC9A?e=Z9IMjH" TargetMode="Externa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seignementcatholique-my.sharepoint.com/:b:/g/personal/asnationale_ugsel_org/Ee7w29XYTxJGuuYs2Z1xCS4BlUUJp55VtF-vHFpEEBh0oA?e=eNzaem" TargetMode="Externa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ugsel.org/competitions/sports-individuels/escalade" TargetMode="External"/><Relationship Id="rId1" Type="http://schemas.openxmlformats.org/officeDocument/2006/relationships/slideLayout" Target="../slideLayouts/slideLayout5.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pic>
        <p:nvPicPr>
          <p:cNvPr id="3" name="object 3"/>
          <p:cNvPicPr/>
          <p:nvPr/>
        </p:nvPicPr>
        <p:blipFill>
          <a:blip r:embed="rId3" cstate="print"/>
          <a:stretch>
            <a:fillRect/>
          </a:stretch>
        </p:blipFill>
        <p:spPr>
          <a:xfrm>
            <a:off x="7022767" y="5800817"/>
            <a:ext cx="222681" cy="240919"/>
          </a:xfrm>
          <a:prstGeom prst="rect">
            <a:avLst/>
          </a:prstGeom>
        </p:spPr>
      </p:pic>
      <p:pic>
        <p:nvPicPr>
          <p:cNvPr id="4" name="object 4"/>
          <p:cNvPicPr/>
          <p:nvPr/>
        </p:nvPicPr>
        <p:blipFill>
          <a:blip r:embed="rId4" cstate="print"/>
          <a:stretch>
            <a:fillRect/>
          </a:stretch>
        </p:blipFill>
        <p:spPr>
          <a:xfrm>
            <a:off x="7540407" y="5798227"/>
            <a:ext cx="205270" cy="242214"/>
          </a:xfrm>
          <a:prstGeom prst="rect">
            <a:avLst/>
          </a:prstGeom>
        </p:spPr>
      </p:pic>
      <p:grpSp>
        <p:nvGrpSpPr>
          <p:cNvPr id="5" name="object 5"/>
          <p:cNvGrpSpPr/>
          <p:nvPr/>
        </p:nvGrpSpPr>
        <p:grpSpPr>
          <a:xfrm>
            <a:off x="7770687" y="5798234"/>
            <a:ext cx="417195" cy="245110"/>
            <a:chOff x="7770687" y="5798234"/>
            <a:chExt cx="417195" cy="245110"/>
          </a:xfrm>
        </p:grpSpPr>
        <p:pic>
          <p:nvPicPr>
            <p:cNvPr id="6" name="object 6"/>
            <p:cNvPicPr/>
            <p:nvPr/>
          </p:nvPicPr>
          <p:blipFill>
            <a:blip r:embed="rId5" cstate="print"/>
            <a:stretch>
              <a:fillRect/>
            </a:stretch>
          </p:blipFill>
          <p:spPr>
            <a:xfrm>
              <a:off x="8038721" y="5798234"/>
              <a:ext cx="148742" cy="243509"/>
            </a:xfrm>
            <a:prstGeom prst="rect">
              <a:avLst/>
            </a:prstGeom>
          </p:spPr>
        </p:pic>
        <p:pic>
          <p:nvPicPr>
            <p:cNvPr id="7" name="object 7"/>
            <p:cNvPicPr/>
            <p:nvPr/>
          </p:nvPicPr>
          <p:blipFill>
            <a:blip r:embed="rId6" cstate="print"/>
            <a:stretch>
              <a:fillRect/>
            </a:stretch>
          </p:blipFill>
          <p:spPr>
            <a:xfrm>
              <a:off x="7770687" y="5799536"/>
              <a:ext cx="238645" cy="243497"/>
            </a:xfrm>
            <a:prstGeom prst="rect">
              <a:avLst/>
            </a:prstGeom>
          </p:spPr>
        </p:pic>
      </p:grpSp>
      <p:pic>
        <p:nvPicPr>
          <p:cNvPr id="8" name="object 8"/>
          <p:cNvPicPr/>
          <p:nvPr/>
        </p:nvPicPr>
        <p:blipFill>
          <a:blip r:embed="rId7" cstate="print"/>
          <a:stretch>
            <a:fillRect/>
          </a:stretch>
        </p:blipFill>
        <p:spPr>
          <a:xfrm>
            <a:off x="7273211" y="5798241"/>
            <a:ext cx="247497" cy="242849"/>
          </a:xfrm>
          <a:prstGeom prst="rect">
            <a:avLst/>
          </a:prstGeom>
        </p:spPr>
      </p:pic>
      <p:grpSp>
        <p:nvGrpSpPr>
          <p:cNvPr id="9" name="object 9"/>
          <p:cNvGrpSpPr/>
          <p:nvPr/>
        </p:nvGrpSpPr>
        <p:grpSpPr>
          <a:xfrm>
            <a:off x="7060844" y="5026637"/>
            <a:ext cx="1063625" cy="652780"/>
            <a:chOff x="7060844" y="5026637"/>
            <a:chExt cx="1063625" cy="652780"/>
          </a:xfrm>
        </p:grpSpPr>
        <p:sp>
          <p:nvSpPr>
            <p:cNvPr id="10" name="object 10"/>
            <p:cNvSpPr/>
            <p:nvPr/>
          </p:nvSpPr>
          <p:spPr>
            <a:xfrm>
              <a:off x="7305535" y="5026647"/>
              <a:ext cx="603885" cy="640080"/>
            </a:xfrm>
            <a:custGeom>
              <a:avLst/>
              <a:gdLst/>
              <a:ahLst/>
              <a:cxnLst/>
              <a:rect l="l" t="t" r="r" b="b"/>
              <a:pathLst>
                <a:path w="603884" h="640079">
                  <a:moveTo>
                    <a:pt x="240182" y="420420"/>
                  </a:moveTo>
                  <a:lnTo>
                    <a:pt x="238963" y="371589"/>
                  </a:lnTo>
                  <a:lnTo>
                    <a:pt x="234276" y="323570"/>
                  </a:lnTo>
                  <a:lnTo>
                    <a:pt x="226136" y="276860"/>
                  </a:lnTo>
                  <a:lnTo>
                    <a:pt x="214553" y="231965"/>
                  </a:lnTo>
                  <a:lnTo>
                    <a:pt x="199555" y="189369"/>
                  </a:lnTo>
                  <a:lnTo>
                    <a:pt x="181152" y="149567"/>
                  </a:lnTo>
                  <a:lnTo>
                    <a:pt x="159385" y="113055"/>
                  </a:lnTo>
                  <a:lnTo>
                    <a:pt x="134264" y="80327"/>
                  </a:lnTo>
                  <a:lnTo>
                    <a:pt x="105803" y="51879"/>
                  </a:lnTo>
                  <a:lnTo>
                    <a:pt x="74041" y="28206"/>
                  </a:lnTo>
                  <a:lnTo>
                    <a:pt x="17462" y="1854"/>
                  </a:lnTo>
                  <a:lnTo>
                    <a:pt x="0" y="0"/>
                  </a:lnTo>
                  <a:lnTo>
                    <a:pt x="4394" y="12649"/>
                  </a:lnTo>
                  <a:lnTo>
                    <a:pt x="27419" y="39560"/>
                  </a:lnTo>
                  <a:lnTo>
                    <a:pt x="49898" y="67665"/>
                  </a:lnTo>
                  <a:lnTo>
                    <a:pt x="92252" y="129832"/>
                  </a:lnTo>
                  <a:lnTo>
                    <a:pt x="111645" y="165087"/>
                  </a:lnTo>
                  <a:lnTo>
                    <a:pt x="129501" y="203885"/>
                  </a:lnTo>
                  <a:lnTo>
                    <a:pt x="145605" y="246837"/>
                  </a:lnTo>
                  <a:lnTo>
                    <a:pt x="159702" y="294525"/>
                  </a:lnTo>
                  <a:lnTo>
                    <a:pt x="171526" y="347535"/>
                  </a:lnTo>
                  <a:lnTo>
                    <a:pt x="180873" y="406463"/>
                  </a:lnTo>
                  <a:lnTo>
                    <a:pt x="187464" y="471893"/>
                  </a:lnTo>
                  <a:lnTo>
                    <a:pt x="191071" y="544410"/>
                  </a:lnTo>
                  <a:lnTo>
                    <a:pt x="191452" y="624611"/>
                  </a:lnTo>
                  <a:lnTo>
                    <a:pt x="192989" y="638594"/>
                  </a:lnTo>
                  <a:lnTo>
                    <a:pt x="222745" y="566889"/>
                  </a:lnTo>
                  <a:lnTo>
                    <a:pt x="232092" y="518566"/>
                  </a:lnTo>
                  <a:lnTo>
                    <a:pt x="237896" y="469582"/>
                  </a:lnTo>
                  <a:lnTo>
                    <a:pt x="240182" y="420420"/>
                  </a:lnTo>
                  <a:close/>
                </a:path>
                <a:path w="603884" h="640079">
                  <a:moveTo>
                    <a:pt x="603516" y="41833"/>
                  </a:moveTo>
                  <a:lnTo>
                    <a:pt x="597687" y="37033"/>
                  </a:lnTo>
                  <a:lnTo>
                    <a:pt x="581837" y="37477"/>
                  </a:lnTo>
                  <a:lnTo>
                    <a:pt x="567829" y="39573"/>
                  </a:lnTo>
                  <a:lnTo>
                    <a:pt x="510743" y="54127"/>
                  </a:lnTo>
                  <a:lnTo>
                    <a:pt x="461340" y="74231"/>
                  </a:lnTo>
                  <a:lnTo>
                    <a:pt x="419138" y="99225"/>
                  </a:lnTo>
                  <a:lnTo>
                    <a:pt x="383641" y="128435"/>
                  </a:lnTo>
                  <a:lnTo>
                    <a:pt x="354355" y="161213"/>
                  </a:lnTo>
                  <a:lnTo>
                    <a:pt x="330796" y="196888"/>
                  </a:lnTo>
                  <a:lnTo>
                    <a:pt x="312483" y="234784"/>
                  </a:lnTo>
                  <a:lnTo>
                    <a:pt x="298907" y="274256"/>
                  </a:lnTo>
                  <a:lnTo>
                    <a:pt x="289598" y="314617"/>
                  </a:lnTo>
                  <a:lnTo>
                    <a:pt x="284048" y="355219"/>
                  </a:lnTo>
                  <a:lnTo>
                    <a:pt x="281774" y="395389"/>
                  </a:lnTo>
                  <a:lnTo>
                    <a:pt x="282282" y="434479"/>
                  </a:lnTo>
                  <a:lnTo>
                    <a:pt x="289712" y="506704"/>
                  </a:lnTo>
                  <a:lnTo>
                    <a:pt x="302412" y="566585"/>
                  </a:lnTo>
                  <a:lnTo>
                    <a:pt x="305562" y="572871"/>
                  </a:lnTo>
                  <a:lnTo>
                    <a:pt x="308914" y="570865"/>
                  </a:lnTo>
                  <a:lnTo>
                    <a:pt x="312051" y="561251"/>
                  </a:lnTo>
                  <a:lnTo>
                    <a:pt x="314502" y="544741"/>
                  </a:lnTo>
                  <a:lnTo>
                    <a:pt x="322668" y="482193"/>
                  </a:lnTo>
                  <a:lnTo>
                    <a:pt x="333095" y="424929"/>
                  </a:lnTo>
                  <a:lnTo>
                    <a:pt x="345871" y="372529"/>
                  </a:lnTo>
                  <a:lnTo>
                    <a:pt x="361149" y="324624"/>
                  </a:lnTo>
                  <a:lnTo>
                    <a:pt x="379031" y="280797"/>
                  </a:lnTo>
                  <a:lnTo>
                    <a:pt x="399656" y="240665"/>
                  </a:lnTo>
                  <a:lnTo>
                    <a:pt x="423125" y="203835"/>
                  </a:lnTo>
                  <a:lnTo>
                    <a:pt x="449567" y="169913"/>
                  </a:lnTo>
                  <a:lnTo>
                    <a:pt x="479107" y="138518"/>
                  </a:lnTo>
                  <a:lnTo>
                    <a:pt x="511860" y="109232"/>
                  </a:lnTo>
                  <a:lnTo>
                    <a:pt x="547941" y="81673"/>
                  </a:lnTo>
                  <a:lnTo>
                    <a:pt x="587489" y="55448"/>
                  </a:lnTo>
                  <a:lnTo>
                    <a:pt x="603516" y="41833"/>
                  </a:lnTo>
                  <a:close/>
                </a:path>
              </a:pathLst>
            </a:custGeom>
            <a:solidFill>
              <a:srgbClr val="F2BE19"/>
            </a:solidFill>
          </p:spPr>
          <p:txBody>
            <a:bodyPr wrap="square" lIns="0" tIns="0" rIns="0" bIns="0" rtlCol="0"/>
            <a:lstStyle/>
            <a:p>
              <a:endParaRPr/>
            </a:p>
          </p:txBody>
        </p:sp>
        <p:sp>
          <p:nvSpPr>
            <p:cNvPr id="11" name="object 11"/>
            <p:cNvSpPr/>
            <p:nvPr/>
          </p:nvSpPr>
          <p:spPr>
            <a:xfrm>
              <a:off x="7686065" y="5267270"/>
              <a:ext cx="438784" cy="412115"/>
            </a:xfrm>
            <a:custGeom>
              <a:avLst/>
              <a:gdLst/>
              <a:ahLst/>
              <a:cxnLst/>
              <a:rect l="l" t="t" r="r" b="b"/>
              <a:pathLst>
                <a:path w="438784" h="412114">
                  <a:moveTo>
                    <a:pt x="389648" y="0"/>
                  </a:moveTo>
                  <a:lnTo>
                    <a:pt x="327641" y="3599"/>
                  </a:lnTo>
                  <a:lnTo>
                    <a:pt x="272376" y="13887"/>
                  </a:lnTo>
                  <a:lnTo>
                    <a:pt x="223486" y="30093"/>
                  </a:lnTo>
                  <a:lnTo>
                    <a:pt x="180603" y="51451"/>
                  </a:lnTo>
                  <a:lnTo>
                    <a:pt x="143359" y="77192"/>
                  </a:lnTo>
                  <a:lnTo>
                    <a:pt x="111384" y="106547"/>
                  </a:lnTo>
                  <a:lnTo>
                    <a:pt x="84312" y="138749"/>
                  </a:lnTo>
                  <a:lnTo>
                    <a:pt x="61774" y="173030"/>
                  </a:lnTo>
                  <a:lnTo>
                    <a:pt x="43401" y="208620"/>
                  </a:lnTo>
                  <a:lnTo>
                    <a:pt x="28827" y="244752"/>
                  </a:lnTo>
                  <a:lnTo>
                    <a:pt x="9599" y="315569"/>
                  </a:lnTo>
                  <a:lnTo>
                    <a:pt x="1145" y="379335"/>
                  </a:lnTo>
                  <a:lnTo>
                    <a:pt x="0" y="410083"/>
                  </a:lnTo>
                  <a:lnTo>
                    <a:pt x="4229" y="412076"/>
                  </a:lnTo>
                  <a:lnTo>
                    <a:pt x="12065" y="401561"/>
                  </a:lnTo>
                  <a:lnTo>
                    <a:pt x="17551" y="390144"/>
                  </a:lnTo>
                  <a:lnTo>
                    <a:pt x="45911" y="329741"/>
                  </a:lnTo>
                  <a:lnTo>
                    <a:pt x="74748" y="276452"/>
                  </a:lnTo>
                  <a:lnTo>
                    <a:pt x="104401" y="229692"/>
                  </a:lnTo>
                  <a:lnTo>
                    <a:pt x="135212" y="188880"/>
                  </a:lnTo>
                  <a:lnTo>
                    <a:pt x="167520" y="153432"/>
                  </a:lnTo>
                  <a:lnTo>
                    <a:pt x="201665" y="122765"/>
                  </a:lnTo>
                  <a:lnTo>
                    <a:pt x="237989" y="96296"/>
                  </a:lnTo>
                  <a:lnTo>
                    <a:pt x="276832" y="73442"/>
                  </a:lnTo>
                  <a:lnTo>
                    <a:pt x="318533" y="53619"/>
                  </a:lnTo>
                  <a:lnTo>
                    <a:pt x="363433" y="36246"/>
                  </a:lnTo>
                  <a:lnTo>
                    <a:pt x="411873" y="20739"/>
                  </a:lnTo>
                  <a:lnTo>
                    <a:pt x="432050" y="13093"/>
                  </a:lnTo>
                  <a:lnTo>
                    <a:pt x="438340" y="7110"/>
                  </a:lnTo>
                  <a:lnTo>
                    <a:pt x="435162" y="3049"/>
                  </a:lnTo>
                  <a:lnTo>
                    <a:pt x="426935" y="1168"/>
                  </a:lnTo>
                  <a:lnTo>
                    <a:pt x="416327" y="455"/>
                  </a:lnTo>
                  <a:lnTo>
                    <a:pt x="407854" y="112"/>
                  </a:lnTo>
                  <a:lnTo>
                    <a:pt x="399600" y="5"/>
                  </a:lnTo>
                  <a:lnTo>
                    <a:pt x="389648" y="0"/>
                  </a:lnTo>
                  <a:close/>
                </a:path>
              </a:pathLst>
            </a:custGeom>
            <a:solidFill>
              <a:srgbClr val="F15A29"/>
            </a:solidFill>
          </p:spPr>
          <p:txBody>
            <a:bodyPr wrap="square" lIns="0" tIns="0" rIns="0" bIns="0" rtlCol="0"/>
            <a:lstStyle/>
            <a:p>
              <a:endParaRPr/>
            </a:p>
          </p:txBody>
        </p:sp>
        <p:sp>
          <p:nvSpPr>
            <p:cNvPr id="12" name="object 12"/>
            <p:cNvSpPr/>
            <p:nvPr/>
          </p:nvSpPr>
          <p:spPr>
            <a:xfrm>
              <a:off x="7060844" y="5220091"/>
              <a:ext cx="349885" cy="392430"/>
            </a:xfrm>
            <a:custGeom>
              <a:avLst/>
              <a:gdLst/>
              <a:ahLst/>
              <a:cxnLst/>
              <a:rect l="l" t="t" r="r" b="b"/>
              <a:pathLst>
                <a:path w="349884" h="392429">
                  <a:moveTo>
                    <a:pt x="65797" y="0"/>
                  </a:moveTo>
                  <a:lnTo>
                    <a:pt x="34271" y="737"/>
                  </a:lnTo>
                  <a:lnTo>
                    <a:pt x="11358" y="3559"/>
                  </a:lnTo>
                  <a:lnTo>
                    <a:pt x="0" y="7633"/>
                  </a:lnTo>
                  <a:lnTo>
                    <a:pt x="3135" y="12128"/>
                  </a:lnTo>
                  <a:lnTo>
                    <a:pt x="33209" y="22176"/>
                  </a:lnTo>
                  <a:lnTo>
                    <a:pt x="58248" y="32181"/>
                  </a:lnTo>
                  <a:lnTo>
                    <a:pt x="122150" y="67538"/>
                  </a:lnTo>
                  <a:lnTo>
                    <a:pt x="158538" y="95045"/>
                  </a:lnTo>
                  <a:lnTo>
                    <a:pt x="196237" y="130541"/>
                  </a:lnTo>
                  <a:lnTo>
                    <a:pt x="234008" y="175104"/>
                  </a:lnTo>
                  <a:lnTo>
                    <a:pt x="270615" y="229810"/>
                  </a:lnTo>
                  <a:lnTo>
                    <a:pt x="304822" y="295738"/>
                  </a:lnTo>
                  <a:lnTo>
                    <a:pt x="335393" y="373964"/>
                  </a:lnTo>
                  <a:lnTo>
                    <a:pt x="343837" y="392181"/>
                  </a:lnTo>
                  <a:lnTo>
                    <a:pt x="348301" y="389734"/>
                  </a:lnTo>
                  <a:lnTo>
                    <a:pt x="349714" y="375157"/>
                  </a:lnTo>
                  <a:lnTo>
                    <a:pt x="349007" y="356984"/>
                  </a:lnTo>
                  <a:lnTo>
                    <a:pt x="341424" y="301777"/>
                  </a:lnTo>
                  <a:lnTo>
                    <a:pt x="328678" y="250007"/>
                  </a:lnTo>
                  <a:lnTo>
                    <a:pt x="311279" y="202043"/>
                  </a:lnTo>
                  <a:lnTo>
                    <a:pt x="289738" y="158258"/>
                  </a:lnTo>
                  <a:lnTo>
                    <a:pt x="264564" y="119024"/>
                  </a:lnTo>
                  <a:lnTo>
                    <a:pt x="236267" y="84712"/>
                  </a:lnTo>
                  <a:lnTo>
                    <a:pt x="205358" y="55695"/>
                  </a:lnTo>
                  <a:lnTo>
                    <a:pt x="172347" y="32343"/>
                  </a:lnTo>
                  <a:lnTo>
                    <a:pt x="137742" y="15029"/>
                  </a:lnTo>
                  <a:lnTo>
                    <a:pt x="102056" y="4124"/>
                  </a:lnTo>
                  <a:lnTo>
                    <a:pt x="65797" y="0"/>
                  </a:lnTo>
                  <a:close/>
                </a:path>
              </a:pathLst>
            </a:custGeom>
            <a:solidFill>
              <a:srgbClr val="00BAD5"/>
            </a:solidFill>
          </p:spPr>
          <p:txBody>
            <a:bodyPr wrap="square" lIns="0" tIns="0" rIns="0" bIns="0" rtlCol="0"/>
            <a:lstStyle/>
            <a:p>
              <a:endParaRPr/>
            </a:p>
          </p:txBody>
        </p:sp>
        <p:pic>
          <p:nvPicPr>
            <p:cNvPr id="13" name="object 13"/>
            <p:cNvPicPr/>
            <p:nvPr/>
          </p:nvPicPr>
          <p:blipFill>
            <a:blip cstate="print"/>
            <a:stretch>
              <a:fillRect/>
            </a:stretch>
          </p:blipFill>
          <p:spPr>
            <a:xfrm>
              <a:off x="7551149" y="5040014"/>
              <a:ext cx="97004" cy="120776"/>
            </a:xfrm>
            <a:prstGeom prst="rect">
              <a:avLst/>
            </a:prstGeom>
          </p:spPr>
        </p:pic>
        <p:pic>
          <p:nvPicPr>
            <p:cNvPr id="14" name="object 14"/>
            <p:cNvPicPr/>
            <p:nvPr/>
          </p:nvPicPr>
          <p:blipFill>
            <a:blip r:embed="rId8" cstate="print"/>
            <a:stretch>
              <a:fillRect/>
            </a:stretch>
          </p:blipFill>
          <p:spPr>
            <a:xfrm>
              <a:off x="7784131" y="5186257"/>
              <a:ext cx="105295" cy="116069"/>
            </a:xfrm>
            <a:prstGeom prst="rect">
              <a:avLst/>
            </a:prstGeom>
          </p:spPr>
        </p:pic>
        <p:pic>
          <p:nvPicPr>
            <p:cNvPr id="15" name="object 15"/>
            <p:cNvPicPr/>
            <p:nvPr/>
          </p:nvPicPr>
          <p:blipFill>
            <a:blip r:embed="rId9" cstate="print"/>
            <a:stretch>
              <a:fillRect/>
            </a:stretch>
          </p:blipFill>
          <p:spPr>
            <a:xfrm>
              <a:off x="7256826" y="5141448"/>
              <a:ext cx="99885" cy="118746"/>
            </a:xfrm>
            <a:prstGeom prst="rect">
              <a:avLst/>
            </a:prstGeom>
          </p:spPr>
        </p:pic>
      </p:grpSp>
      <p:pic>
        <p:nvPicPr>
          <p:cNvPr id="16" name="object 16"/>
          <p:cNvPicPr/>
          <p:nvPr/>
        </p:nvPicPr>
        <p:blipFill>
          <a:blip r:embed="rId10" cstate="print"/>
          <a:stretch>
            <a:fillRect/>
          </a:stretch>
        </p:blipFill>
        <p:spPr>
          <a:xfrm>
            <a:off x="6631646" y="6161873"/>
            <a:ext cx="1925365" cy="327705"/>
          </a:xfrm>
          <a:prstGeom prst="rect">
            <a:avLst/>
          </a:prstGeom>
        </p:spPr>
      </p:pic>
      <p:sp>
        <p:nvSpPr>
          <p:cNvPr id="17" name="object 17"/>
          <p:cNvSpPr/>
          <p:nvPr/>
        </p:nvSpPr>
        <p:spPr>
          <a:xfrm>
            <a:off x="1872000" y="953999"/>
            <a:ext cx="0" cy="1782445"/>
          </a:xfrm>
          <a:custGeom>
            <a:avLst/>
            <a:gdLst/>
            <a:ahLst/>
            <a:cxnLst/>
            <a:rect l="l" t="t" r="r" b="b"/>
            <a:pathLst>
              <a:path h="1782445">
                <a:moveTo>
                  <a:pt x="0" y="0"/>
                </a:moveTo>
                <a:lnTo>
                  <a:pt x="0" y="1782000"/>
                </a:lnTo>
              </a:path>
            </a:pathLst>
          </a:custGeom>
          <a:ln w="12700">
            <a:solidFill>
              <a:srgbClr val="FFFFFF"/>
            </a:solidFill>
          </a:ln>
        </p:spPr>
        <p:txBody>
          <a:bodyPr wrap="square" lIns="0" tIns="0" rIns="0" bIns="0" rtlCol="0"/>
          <a:lstStyle/>
          <a:p>
            <a:endParaRPr/>
          </a:p>
        </p:txBody>
      </p:sp>
      <p:sp>
        <p:nvSpPr>
          <p:cNvPr id="18" name="object 18"/>
          <p:cNvSpPr txBox="1"/>
          <p:nvPr/>
        </p:nvSpPr>
        <p:spPr>
          <a:xfrm>
            <a:off x="2075299" y="814299"/>
            <a:ext cx="5302885" cy="1263295"/>
          </a:xfrm>
          <a:prstGeom prst="rect">
            <a:avLst/>
          </a:prstGeom>
        </p:spPr>
        <p:txBody>
          <a:bodyPr vert="horz" wrap="square" lIns="0" tIns="104140" rIns="0" bIns="0" rtlCol="0">
            <a:spAutoFit/>
          </a:bodyPr>
          <a:lstStyle/>
          <a:p>
            <a:pPr marL="12700" marR="5080">
              <a:lnSpc>
                <a:spcPts val="4100"/>
              </a:lnSpc>
              <a:spcBef>
                <a:spcPts val="820"/>
              </a:spcBef>
            </a:pPr>
            <a:r>
              <a:rPr lang="fr-FR" sz="4000" b="1" cap="small">
                <a:solidFill>
                  <a:srgbClr val="FFFFFF"/>
                </a:solidFill>
                <a:latin typeface="Calibri"/>
                <a:cs typeface="Calibri"/>
              </a:rPr>
              <a:t>Guide de l’organisateur</a:t>
            </a:r>
          </a:p>
          <a:p>
            <a:pPr marL="12700" marR="5080" algn="l">
              <a:lnSpc>
                <a:spcPts val="4100"/>
              </a:lnSpc>
              <a:spcBef>
                <a:spcPts val="820"/>
              </a:spcBef>
            </a:pPr>
            <a:r>
              <a:rPr lang="fr-FR" sz="4000" b="1">
                <a:solidFill>
                  <a:srgbClr val="FFFFFF"/>
                </a:solidFill>
                <a:latin typeface="Calibri"/>
                <a:cs typeface="Calibri"/>
              </a:rPr>
              <a:t> Championnat National </a:t>
            </a:r>
            <a:endParaRPr sz="4000">
              <a:latin typeface="Calibri"/>
              <a:cs typeface="Calibri"/>
            </a:endParaRPr>
          </a:p>
        </p:txBody>
      </p:sp>
      <p:sp>
        <p:nvSpPr>
          <p:cNvPr id="19" name="object 19"/>
          <p:cNvSpPr txBox="1"/>
          <p:nvPr/>
        </p:nvSpPr>
        <p:spPr>
          <a:xfrm>
            <a:off x="1872000" y="2819996"/>
            <a:ext cx="2725339" cy="423193"/>
          </a:xfrm>
          <a:prstGeom prst="rect">
            <a:avLst/>
          </a:prstGeom>
          <a:solidFill>
            <a:srgbClr val="FFFFFF"/>
          </a:solidFill>
        </p:spPr>
        <p:txBody>
          <a:bodyPr vert="horz" wrap="square" lIns="0" tIns="0" rIns="0" bIns="0" rtlCol="0">
            <a:spAutoFit/>
          </a:bodyPr>
          <a:lstStyle/>
          <a:p>
            <a:pPr marL="225425" algn="l">
              <a:lnSpc>
                <a:spcPts val="3304"/>
              </a:lnSpc>
            </a:pPr>
            <a:r>
              <a:rPr lang="fr-FR" sz="2800" b="1" spc="-10">
                <a:solidFill>
                  <a:srgbClr val="2E3092"/>
                </a:solidFill>
                <a:latin typeface="Calibri"/>
                <a:cs typeface="Calibri"/>
              </a:rPr>
              <a:t>Escalade</a:t>
            </a:r>
            <a:endParaRPr sz="28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6903F5F-0239-23A2-DE3E-4A4BEE7CE29E}"/>
              </a:ext>
            </a:extLst>
          </p:cNvPr>
          <p:cNvSpPr txBox="1"/>
          <p:nvPr/>
        </p:nvSpPr>
        <p:spPr>
          <a:xfrm>
            <a:off x="3128874" y="2197016"/>
            <a:ext cx="65" cy="615553"/>
          </a:xfrm>
          <a:prstGeom prst="rect">
            <a:avLst/>
          </a:prstGeom>
        </p:spPr>
        <p:txBody>
          <a:bodyPr vert="horz" wrap="none" lIns="0" tIns="0" rIns="0" bIns="0" rtlCol="0" anchor="t">
            <a:spAutoFit/>
          </a:bodyPr>
          <a:lstStyle/>
          <a:p>
            <a:pPr>
              <a:lnSpc>
                <a:spcPct val="100000"/>
              </a:lnSpc>
              <a:spcBef>
                <a:spcPts val="65"/>
              </a:spcBef>
            </a:pPr>
            <a:endParaRPr sz="2000">
              <a:latin typeface="Calibri"/>
              <a:cs typeface="Calibri"/>
            </a:endParaRPr>
          </a:p>
          <a:p>
            <a:pPr>
              <a:lnSpc>
                <a:spcPct val="100000"/>
              </a:lnSpc>
              <a:spcBef>
                <a:spcPts val="35"/>
              </a:spcBef>
            </a:pPr>
            <a:endParaRPr sz="2000">
              <a:latin typeface="Calibri"/>
              <a:cs typeface="Calibri"/>
            </a:endParaRPr>
          </a:p>
        </p:txBody>
      </p:sp>
      <p:sp>
        <p:nvSpPr>
          <p:cNvPr id="2" name="object 4">
            <a:extLst>
              <a:ext uri="{FF2B5EF4-FFF2-40B4-BE49-F238E27FC236}">
                <a16:creationId xmlns:a16="http://schemas.microsoft.com/office/drawing/2014/main" id="{D69C1F53-FEDA-C940-D49A-16545644042E}"/>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Logistique</a:t>
            </a:r>
          </a:p>
        </p:txBody>
      </p:sp>
      <p:sp>
        <p:nvSpPr>
          <p:cNvPr id="5" name="object 4">
            <a:extLst>
              <a:ext uri="{FF2B5EF4-FFF2-40B4-BE49-F238E27FC236}">
                <a16:creationId xmlns:a16="http://schemas.microsoft.com/office/drawing/2014/main" id="{ECAE44FB-5B6A-3586-CC6D-5E7ED0BBA900}"/>
              </a:ext>
            </a:extLst>
          </p:cNvPr>
          <p:cNvSpPr txBox="1">
            <a:spLocks/>
          </p:cNvSpPr>
          <p:nvPr/>
        </p:nvSpPr>
        <p:spPr>
          <a:xfrm>
            <a:off x="1328617" y="818861"/>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Accueil</a:t>
            </a:r>
            <a:endParaRPr lang="fr-FR" sz="1600" b="1">
              <a:latin typeface="+mn-lt"/>
            </a:endParaRPr>
          </a:p>
        </p:txBody>
      </p:sp>
      <p:sp>
        <p:nvSpPr>
          <p:cNvPr id="6" name="object 7">
            <a:extLst>
              <a:ext uri="{FF2B5EF4-FFF2-40B4-BE49-F238E27FC236}">
                <a16:creationId xmlns:a16="http://schemas.microsoft.com/office/drawing/2014/main" id="{BBCA81DC-1A48-9810-0D8F-BF5B261C1FD0}"/>
              </a:ext>
            </a:extLst>
          </p:cNvPr>
          <p:cNvSpPr txBox="1"/>
          <p:nvPr/>
        </p:nvSpPr>
        <p:spPr>
          <a:xfrm>
            <a:off x="349626" y="1302960"/>
            <a:ext cx="3866237" cy="265970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Salle avec tables, chaises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Plan de situation des installations et signalétique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Horaires et différents sites utilisés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Pointage inscriptions administratives : tickets repas, navettes, distribution goodies, …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Vérification règlement financier (reçu)</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Pointage des grimpeurs et vérification des licences encadrant par CTN</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Pot d’accueil pour la convivialité</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Animations</a:t>
            </a:r>
          </a:p>
          <a:p>
            <a:pPr marL="183600" indent="-172800">
              <a:spcBef>
                <a:spcPts val="600"/>
              </a:spcBef>
              <a:buClr>
                <a:srgbClr val="E8532B"/>
              </a:buClr>
              <a:buFont typeface="Wingdings" pitchFamily="2" charset="2"/>
              <a:buChar char="ü"/>
            </a:pPr>
            <a:endParaRPr lang="fr-FR" sz="1200">
              <a:solidFill>
                <a:srgbClr val="2E3092"/>
              </a:solidFill>
              <a:latin typeface="Calibri"/>
              <a:cs typeface="Calibri"/>
            </a:endParaRPr>
          </a:p>
        </p:txBody>
      </p:sp>
      <p:sp>
        <p:nvSpPr>
          <p:cNvPr id="7" name="ZoneTexte 6">
            <a:extLst>
              <a:ext uri="{FF2B5EF4-FFF2-40B4-BE49-F238E27FC236}">
                <a16:creationId xmlns:a16="http://schemas.microsoft.com/office/drawing/2014/main" id="{F9129FE2-0A77-FA2D-D0B6-C5B2D3F75CA4}"/>
              </a:ext>
            </a:extLst>
          </p:cNvPr>
          <p:cNvSpPr txBox="1"/>
          <p:nvPr/>
        </p:nvSpPr>
        <p:spPr>
          <a:xfrm>
            <a:off x="343923" y="4119168"/>
            <a:ext cx="3866237" cy="1384995"/>
          </a:xfrm>
          <a:prstGeom prst="rect">
            <a:avLst/>
          </a:prstGeom>
          <a:solidFill>
            <a:srgbClr val="F7C7A7"/>
          </a:solidFill>
        </p:spPr>
        <p:txBody>
          <a:bodyPr wrap="square" rtlCol="0">
            <a:spAutoFit/>
          </a:bodyPr>
          <a:lstStyle/>
          <a:p>
            <a:r>
              <a:rPr lang="fr-FR" sz="1400" b="1">
                <a:solidFill>
                  <a:srgbClr val="2E3092"/>
                </a:solidFill>
                <a:latin typeface="Calibri"/>
                <a:cs typeface="Calibri"/>
              </a:rPr>
              <a:t>Ce premier temps de rencontre est à soigner </a:t>
            </a:r>
            <a:r>
              <a:rPr lang="fr-FR" sz="1400">
                <a:solidFill>
                  <a:srgbClr val="2E3092"/>
                </a:solidFill>
                <a:latin typeface="Calibri"/>
                <a:cs typeface="Calibri"/>
              </a:rPr>
              <a:t>car il donne la tonalité générale du championnat.</a:t>
            </a:r>
          </a:p>
          <a:p>
            <a:pPr algn="just"/>
            <a:r>
              <a:rPr lang="fr-FR" sz="1400">
                <a:solidFill>
                  <a:srgbClr val="2E3092"/>
                </a:solidFill>
                <a:latin typeface="Calibri"/>
                <a:cs typeface="Calibri"/>
              </a:rPr>
              <a:t>Lieu agréable suffisamment grand, espace convivialité (gouter, café), nombres de personnes pour accueillir, sollicitation APEL, documentation touristique, …</a:t>
            </a:r>
          </a:p>
        </p:txBody>
      </p:sp>
      <p:sp>
        <p:nvSpPr>
          <p:cNvPr id="8" name="object 4">
            <a:extLst>
              <a:ext uri="{FF2B5EF4-FFF2-40B4-BE49-F238E27FC236}">
                <a16:creationId xmlns:a16="http://schemas.microsoft.com/office/drawing/2014/main" id="{36CE1E33-D16D-88CA-74A5-DDDA70F21509}"/>
              </a:ext>
            </a:extLst>
          </p:cNvPr>
          <p:cNvSpPr txBox="1">
            <a:spLocks/>
          </p:cNvSpPr>
          <p:nvPr/>
        </p:nvSpPr>
        <p:spPr>
          <a:xfrm>
            <a:off x="5785353" y="818861"/>
            <a:ext cx="1762760"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Temps pastoral</a:t>
            </a:r>
            <a:endParaRPr lang="fr-FR" sz="1600" b="1">
              <a:latin typeface="+mn-lt"/>
            </a:endParaRPr>
          </a:p>
        </p:txBody>
      </p:sp>
      <p:grpSp>
        <p:nvGrpSpPr>
          <p:cNvPr id="11" name="object 34">
            <a:extLst>
              <a:ext uri="{FF2B5EF4-FFF2-40B4-BE49-F238E27FC236}">
                <a16:creationId xmlns:a16="http://schemas.microsoft.com/office/drawing/2014/main" id="{8BDAACD9-4AEF-6753-13CD-A329B2BA20D5}"/>
              </a:ext>
            </a:extLst>
          </p:cNvPr>
          <p:cNvGrpSpPr/>
          <p:nvPr/>
        </p:nvGrpSpPr>
        <p:grpSpPr>
          <a:xfrm>
            <a:off x="694905" y="776779"/>
            <a:ext cx="387214" cy="369675"/>
            <a:chOff x="1122715" y="2559591"/>
            <a:chExt cx="374849" cy="378475"/>
          </a:xfrm>
        </p:grpSpPr>
        <p:sp>
          <p:nvSpPr>
            <p:cNvPr id="12" name="object 35">
              <a:extLst>
                <a:ext uri="{FF2B5EF4-FFF2-40B4-BE49-F238E27FC236}">
                  <a16:creationId xmlns:a16="http://schemas.microsoft.com/office/drawing/2014/main" id="{2F3108E9-6561-128D-0BC8-11C29E9D1D0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3" name="object 36">
              <a:extLst>
                <a:ext uri="{FF2B5EF4-FFF2-40B4-BE49-F238E27FC236}">
                  <a16:creationId xmlns:a16="http://schemas.microsoft.com/office/drawing/2014/main" id="{A9214100-D70F-CAFD-ECF1-D0C4DA6A5630}"/>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4" name="object 37">
              <a:extLst>
                <a:ext uri="{FF2B5EF4-FFF2-40B4-BE49-F238E27FC236}">
                  <a16:creationId xmlns:a16="http://schemas.microsoft.com/office/drawing/2014/main" id="{8E3C3F1A-466A-2283-194E-09962CE04B5C}"/>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grpSp>
        <p:nvGrpSpPr>
          <p:cNvPr id="15" name="object 34">
            <a:extLst>
              <a:ext uri="{FF2B5EF4-FFF2-40B4-BE49-F238E27FC236}">
                <a16:creationId xmlns:a16="http://schemas.microsoft.com/office/drawing/2014/main" id="{EA81CC4D-B40E-652A-0DEF-7A9655AC33CF}"/>
              </a:ext>
            </a:extLst>
          </p:cNvPr>
          <p:cNvGrpSpPr/>
          <p:nvPr/>
        </p:nvGrpSpPr>
        <p:grpSpPr>
          <a:xfrm>
            <a:off x="5156992" y="773402"/>
            <a:ext cx="387214" cy="369675"/>
            <a:chOff x="1122715" y="2559591"/>
            <a:chExt cx="374849" cy="378475"/>
          </a:xfrm>
        </p:grpSpPr>
        <p:sp>
          <p:nvSpPr>
            <p:cNvPr id="16" name="object 35">
              <a:extLst>
                <a:ext uri="{FF2B5EF4-FFF2-40B4-BE49-F238E27FC236}">
                  <a16:creationId xmlns:a16="http://schemas.microsoft.com/office/drawing/2014/main" id="{B8934A1C-1AB3-DB6B-57EB-A914EF121D7B}"/>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7" name="object 36">
              <a:extLst>
                <a:ext uri="{FF2B5EF4-FFF2-40B4-BE49-F238E27FC236}">
                  <a16:creationId xmlns:a16="http://schemas.microsoft.com/office/drawing/2014/main" id="{2103B8B6-491A-6A17-78BA-0D45A01A730D}"/>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8" name="object 37">
              <a:extLst>
                <a:ext uri="{FF2B5EF4-FFF2-40B4-BE49-F238E27FC236}">
                  <a16:creationId xmlns:a16="http://schemas.microsoft.com/office/drawing/2014/main" id="{035BF856-3C8D-2EB6-118A-11FE8560C44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cxnSp>
        <p:nvCxnSpPr>
          <p:cNvPr id="3" name="Connecteur droit 2">
            <a:extLst>
              <a:ext uri="{FF2B5EF4-FFF2-40B4-BE49-F238E27FC236}">
                <a16:creationId xmlns:a16="http://schemas.microsoft.com/office/drawing/2014/main" id="{8B5E5501-0BCB-2FB3-E129-DAA5CAB0156A}"/>
              </a:ext>
            </a:extLst>
          </p:cNvPr>
          <p:cNvCxnSpPr>
            <a:cxnSpLocks/>
          </p:cNvCxnSpPr>
          <p:nvPr/>
        </p:nvCxnSpPr>
        <p:spPr>
          <a:xfrm>
            <a:off x="4577540" y="814553"/>
            <a:ext cx="0" cy="29379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7">
            <a:extLst>
              <a:ext uri="{FF2B5EF4-FFF2-40B4-BE49-F238E27FC236}">
                <a16:creationId xmlns:a16="http://schemas.microsoft.com/office/drawing/2014/main" id="{AD5CBA23-7BC9-B978-334D-E821DFF9E796}"/>
              </a:ext>
            </a:extLst>
          </p:cNvPr>
          <p:cNvSpPr txBox="1"/>
          <p:nvPr/>
        </p:nvSpPr>
        <p:spPr>
          <a:xfrm>
            <a:off x="4928137" y="1402987"/>
            <a:ext cx="3866237" cy="245964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Un temps pastoral devra être prévu dans toute organisation d'un championnat national.</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La commission pastorale est responsable du contenu et de l'organisation du temps pastoral spécifique mais peut s'appuyer sur le projet d'animation pastorale de l’</a:t>
            </a:r>
            <a:r>
              <a:rPr lang="fr-FR" sz="1200" err="1">
                <a:solidFill>
                  <a:srgbClr val="2E3092"/>
                </a:solidFill>
                <a:latin typeface="Calibri"/>
                <a:cs typeface="Calibri"/>
              </a:rPr>
              <a:t>Ugsel</a:t>
            </a:r>
            <a:r>
              <a:rPr lang="fr-FR" sz="1200">
                <a:solidFill>
                  <a:srgbClr val="2E3092"/>
                </a:solidFill>
                <a:latin typeface="Calibri"/>
                <a:cs typeface="Calibri"/>
              </a:rPr>
              <a:t> et sur les contenus proposés par le site "Eglise et Sport" tout en travaillant en lien avec le service pastoral de la DDEC.</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Au niveau de l'organisation et de façon à avoir l'attention d'un maximum de personnes, il est préférable de la placer en début de compétition (cérémonie d’ouverture par exemple)</a:t>
            </a:r>
          </a:p>
          <a:p>
            <a:pPr marL="183600" indent="-172800">
              <a:spcBef>
                <a:spcPts val="600"/>
              </a:spcBef>
              <a:buClr>
                <a:srgbClr val="E8532B"/>
              </a:buClr>
              <a:buFont typeface="Wingdings" pitchFamily="2" charset="2"/>
              <a:buChar char="ü"/>
            </a:pPr>
            <a:endParaRPr lang="fr-FR" sz="1200">
              <a:solidFill>
                <a:srgbClr val="2E3092"/>
              </a:solidFill>
              <a:latin typeface="Calibri"/>
              <a:cs typeface="Calibri"/>
            </a:endParaRPr>
          </a:p>
        </p:txBody>
      </p:sp>
    </p:spTree>
    <p:extLst>
      <p:ext uri="{BB962C8B-B14F-4D97-AF65-F5344CB8AC3E}">
        <p14:creationId xmlns:p14="http://schemas.microsoft.com/office/powerpoint/2010/main" val="376035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7">
            <a:extLst>
              <a:ext uri="{FF2B5EF4-FFF2-40B4-BE49-F238E27FC236}">
                <a16:creationId xmlns:a16="http://schemas.microsoft.com/office/drawing/2014/main" id="{FEB7F9FF-0BE7-17A7-6E69-8572750C24AC}"/>
              </a:ext>
            </a:extLst>
          </p:cNvPr>
          <p:cNvSpPr txBox="1"/>
          <p:nvPr/>
        </p:nvSpPr>
        <p:spPr>
          <a:xfrm>
            <a:off x="3234904" y="1519528"/>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Remise des récompenses / remise de trophée à la ville.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Marseillaise </a:t>
            </a:r>
          </a:p>
        </p:txBody>
      </p:sp>
      <p:sp>
        <p:nvSpPr>
          <p:cNvPr id="4" name="object 5">
            <a:extLst>
              <a:ext uri="{FF2B5EF4-FFF2-40B4-BE49-F238E27FC236}">
                <a16:creationId xmlns:a16="http://schemas.microsoft.com/office/drawing/2014/main" id="{A6903F5F-0239-23A2-DE3E-4A4BEE7CE29E}"/>
              </a:ext>
            </a:extLst>
          </p:cNvPr>
          <p:cNvSpPr txBox="1"/>
          <p:nvPr/>
        </p:nvSpPr>
        <p:spPr>
          <a:xfrm>
            <a:off x="3128874" y="2671466"/>
            <a:ext cx="65" cy="615553"/>
          </a:xfrm>
          <a:prstGeom prst="rect">
            <a:avLst/>
          </a:prstGeom>
        </p:spPr>
        <p:txBody>
          <a:bodyPr vert="horz" wrap="none" lIns="0" tIns="0" rIns="0" bIns="0" rtlCol="0" anchor="t">
            <a:spAutoFit/>
          </a:bodyPr>
          <a:lstStyle/>
          <a:p>
            <a:pPr>
              <a:lnSpc>
                <a:spcPct val="100000"/>
              </a:lnSpc>
              <a:spcBef>
                <a:spcPts val="65"/>
              </a:spcBef>
            </a:pPr>
            <a:endParaRPr sz="2000">
              <a:latin typeface="Calibri"/>
              <a:cs typeface="Calibri"/>
            </a:endParaRPr>
          </a:p>
          <a:p>
            <a:pPr>
              <a:lnSpc>
                <a:spcPct val="100000"/>
              </a:lnSpc>
              <a:spcBef>
                <a:spcPts val="35"/>
              </a:spcBef>
            </a:pPr>
            <a:endParaRPr sz="2000">
              <a:latin typeface="Calibri"/>
              <a:cs typeface="Calibri"/>
            </a:endParaRPr>
          </a:p>
        </p:txBody>
      </p:sp>
      <p:sp>
        <p:nvSpPr>
          <p:cNvPr id="11" name="object 4">
            <a:extLst>
              <a:ext uri="{FF2B5EF4-FFF2-40B4-BE49-F238E27FC236}">
                <a16:creationId xmlns:a16="http://schemas.microsoft.com/office/drawing/2014/main" id="{CD46FC91-95D3-989C-A41D-33DD7F657F99}"/>
              </a:ext>
            </a:extLst>
          </p:cNvPr>
          <p:cNvSpPr txBox="1">
            <a:spLocks/>
          </p:cNvSpPr>
          <p:nvPr/>
        </p:nvSpPr>
        <p:spPr>
          <a:xfrm>
            <a:off x="198243" y="1130963"/>
            <a:ext cx="2674189" cy="309059"/>
          </a:xfrm>
          <a:prstGeom prst="rect">
            <a:avLst/>
          </a:prstGeom>
          <a:noFill/>
        </p:spPr>
        <p:txBody>
          <a:bodyPr vert="horz" wrap="square" lIns="0" tIns="1270" rIns="0" bIns="0" rtlCol="0" anchor="ctr" anchorCtr="1">
            <a:noAutofit/>
          </a:bodyPr>
          <a:lstStyle>
            <a:lvl1pPr>
              <a:defRPr>
                <a:latin typeface="+mj-lt"/>
                <a:ea typeface="+mj-ea"/>
                <a:cs typeface="+mj-cs"/>
              </a:defRPr>
            </a:lvl1pPr>
          </a:lstStyle>
          <a:p>
            <a:pPr algn="ctr">
              <a:spcBef>
                <a:spcPts val="10"/>
              </a:spcBef>
            </a:pPr>
            <a:r>
              <a:rPr lang="fr-FR" sz="2000" b="1">
                <a:solidFill>
                  <a:srgbClr val="2E3092"/>
                </a:solidFill>
              </a:rPr>
              <a:t>Cérémonie d’ouverture</a:t>
            </a:r>
            <a:endParaRPr lang="fr-FR" sz="2000" b="1"/>
          </a:p>
        </p:txBody>
      </p:sp>
      <p:sp>
        <p:nvSpPr>
          <p:cNvPr id="12" name="object 4">
            <a:extLst>
              <a:ext uri="{FF2B5EF4-FFF2-40B4-BE49-F238E27FC236}">
                <a16:creationId xmlns:a16="http://schemas.microsoft.com/office/drawing/2014/main" id="{2325303C-D518-F676-A232-B218BB6F3661}"/>
              </a:ext>
            </a:extLst>
          </p:cNvPr>
          <p:cNvSpPr txBox="1">
            <a:spLocks/>
          </p:cNvSpPr>
          <p:nvPr/>
        </p:nvSpPr>
        <p:spPr>
          <a:xfrm>
            <a:off x="3234938" y="1141359"/>
            <a:ext cx="2674123"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Cérémonie de clôture </a:t>
            </a:r>
            <a:endParaRPr lang="fr-FR" sz="2000" b="1"/>
          </a:p>
        </p:txBody>
      </p:sp>
      <p:sp>
        <p:nvSpPr>
          <p:cNvPr id="13" name="object 4">
            <a:extLst>
              <a:ext uri="{FF2B5EF4-FFF2-40B4-BE49-F238E27FC236}">
                <a16:creationId xmlns:a16="http://schemas.microsoft.com/office/drawing/2014/main" id="{52FB77DA-8719-1143-E891-866A1C524EAD}"/>
              </a:ext>
            </a:extLst>
          </p:cNvPr>
          <p:cNvSpPr txBox="1">
            <a:spLocks/>
          </p:cNvSpPr>
          <p:nvPr/>
        </p:nvSpPr>
        <p:spPr>
          <a:xfrm>
            <a:off x="6268346" y="1141359"/>
            <a:ext cx="2674189"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Autres soirées </a:t>
            </a:r>
          </a:p>
        </p:txBody>
      </p:sp>
      <p:grpSp>
        <p:nvGrpSpPr>
          <p:cNvPr id="14" name="object 34">
            <a:extLst>
              <a:ext uri="{FF2B5EF4-FFF2-40B4-BE49-F238E27FC236}">
                <a16:creationId xmlns:a16="http://schemas.microsoft.com/office/drawing/2014/main" id="{E04331B8-3989-E898-45B2-0B7E25003C55}"/>
              </a:ext>
            </a:extLst>
          </p:cNvPr>
          <p:cNvGrpSpPr/>
          <p:nvPr/>
        </p:nvGrpSpPr>
        <p:grpSpPr>
          <a:xfrm>
            <a:off x="1041111" y="594270"/>
            <a:ext cx="387214" cy="369675"/>
            <a:chOff x="1122715" y="2559591"/>
            <a:chExt cx="374849" cy="378475"/>
          </a:xfrm>
        </p:grpSpPr>
        <p:sp>
          <p:nvSpPr>
            <p:cNvPr id="15" name="object 35">
              <a:extLst>
                <a:ext uri="{FF2B5EF4-FFF2-40B4-BE49-F238E27FC236}">
                  <a16:creationId xmlns:a16="http://schemas.microsoft.com/office/drawing/2014/main" id="{00C6FCD3-2719-6469-4D6F-56ADE7956D32}"/>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6" name="object 36">
              <a:extLst>
                <a:ext uri="{FF2B5EF4-FFF2-40B4-BE49-F238E27FC236}">
                  <a16:creationId xmlns:a16="http://schemas.microsoft.com/office/drawing/2014/main" id="{D2081717-D79B-BB6F-B4CE-1B79BBBB3A07}"/>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1A13CF31-0E05-96C5-2E2A-8C6988CAAC57}"/>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grpSp>
        <p:nvGrpSpPr>
          <p:cNvPr id="19" name="object 34">
            <a:extLst>
              <a:ext uri="{FF2B5EF4-FFF2-40B4-BE49-F238E27FC236}">
                <a16:creationId xmlns:a16="http://schemas.microsoft.com/office/drawing/2014/main" id="{9874D6B0-1B84-7753-36F3-5CFC307F39BE}"/>
              </a:ext>
            </a:extLst>
          </p:cNvPr>
          <p:cNvGrpSpPr/>
          <p:nvPr/>
        </p:nvGrpSpPr>
        <p:grpSpPr>
          <a:xfrm>
            <a:off x="1048886" y="3750566"/>
            <a:ext cx="387214" cy="369675"/>
            <a:chOff x="1122715" y="2559591"/>
            <a:chExt cx="374849" cy="378475"/>
          </a:xfrm>
        </p:grpSpPr>
        <p:sp>
          <p:nvSpPr>
            <p:cNvPr id="20" name="object 35">
              <a:extLst>
                <a:ext uri="{FF2B5EF4-FFF2-40B4-BE49-F238E27FC236}">
                  <a16:creationId xmlns:a16="http://schemas.microsoft.com/office/drawing/2014/main" id="{171BA3AC-C86D-B243-126D-EA51981F2A6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1" name="object 36">
              <a:extLst>
                <a:ext uri="{FF2B5EF4-FFF2-40B4-BE49-F238E27FC236}">
                  <a16:creationId xmlns:a16="http://schemas.microsoft.com/office/drawing/2014/main" id="{29E73796-7FCA-A966-B87F-10BF097BF848}"/>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2" name="object 37">
              <a:extLst>
                <a:ext uri="{FF2B5EF4-FFF2-40B4-BE49-F238E27FC236}">
                  <a16:creationId xmlns:a16="http://schemas.microsoft.com/office/drawing/2014/main" id="{4CF9A1C5-B84A-7F61-CCAC-7CF2FE31FE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24" name="object 4">
            <a:extLst>
              <a:ext uri="{FF2B5EF4-FFF2-40B4-BE49-F238E27FC236}">
                <a16:creationId xmlns:a16="http://schemas.microsoft.com/office/drawing/2014/main" id="{DB70397D-6EB5-F23F-04F4-A2AC4622BBE8}"/>
              </a:ext>
            </a:extLst>
          </p:cNvPr>
          <p:cNvSpPr txBox="1">
            <a:spLocks/>
          </p:cNvSpPr>
          <p:nvPr/>
        </p:nvSpPr>
        <p:spPr>
          <a:xfrm>
            <a:off x="244087" y="4438412"/>
            <a:ext cx="2726735"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Sur la compétition</a:t>
            </a:r>
            <a:endParaRPr lang="fr-FR" sz="2000" b="1"/>
          </a:p>
        </p:txBody>
      </p:sp>
      <p:sp>
        <p:nvSpPr>
          <p:cNvPr id="25" name="object 4">
            <a:extLst>
              <a:ext uri="{FF2B5EF4-FFF2-40B4-BE49-F238E27FC236}">
                <a16:creationId xmlns:a16="http://schemas.microsoft.com/office/drawing/2014/main" id="{E48E8182-473D-E6A0-F1A0-7AFAC979133F}"/>
              </a:ext>
            </a:extLst>
          </p:cNvPr>
          <p:cNvSpPr txBox="1">
            <a:spLocks/>
          </p:cNvSpPr>
          <p:nvPr/>
        </p:nvSpPr>
        <p:spPr>
          <a:xfrm>
            <a:off x="5996731" y="4223903"/>
            <a:ext cx="3068342" cy="616836"/>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Invitation-Partenaires-Sponsors</a:t>
            </a:r>
            <a:endParaRPr lang="fr-FR" sz="2000" b="1"/>
          </a:p>
        </p:txBody>
      </p:sp>
      <p:sp>
        <p:nvSpPr>
          <p:cNvPr id="26" name="object 4">
            <a:extLst>
              <a:ext uri="{FF2B5EF4-FFF2-40B4-BE49-F238E27FC236}">
                <a16:creationId xmlns:a16="http://schemas.microsoft.com/office/drawing/2014/main" id="{8CABE96E-5EC3-88FC-4BBE-BD4A5F40A5F1}"/>
              </a:ext>
            </a:extLst>
          </p:cNvPr>
          <p:cNvSpPr txBox="1">
            <a:spLocks/>
          </p:cNvSpPr>
          <p:nvPr/>
        </p:nvSpPr>
        <p:spPr>
          <a:xfrm>
            <a:off x="3407344" y="4438412"/>
            <a:ext cx="232930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Réseaux sociaux</a:t>
            </a:r>
            <a:endParaRPr lang="fr-FR" sz="2000" b="1"/>
          </a:p>
        </p:txBody>
      </p:sp>
      <p:sp>
        <p:nvSpPr>
          <p:cNvPr id="5" name="object 7">
            <a:extLst>
              <a:ext uri="{FF2B5EF4-FFF2-40B4-BE49-F238E27FC236}">
                <a16:creationId xmlns:a16="http://schemas.microsoft.com/office/drawing/2014/main" id="{623CD7E8-7E7C-8297-8B01-4F07068054F7}"/>
              </a:ext>
            </a:extLst>
          </p:cNvPr>
          <p:cNvSpPr txBox="1"/>
          <p:nvPr/>
        </p:nvSpPr>
        <p:spPr>
          <a:xfrm>
            <a:off x="6625535" y="4731214"/>
            <a:ext cx="2157997" cy="900503"/>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endParaRPr lang="fr-FR" sz="1100">
              <a:solidFill>
                <a:srgbClr val="2E3092"/>
              </a:solidFill>
              <a:latin typeface="Calibri"/>
              <a:cs typeface="Calibri"/>
            </a:endParaRPr>
          </a:p>
          <a:p>
            <a:pPr>
              <a:lnSpc>
                <a:spcPct val="150000"/>
              </a:lnSpc>
              <a:spcBef>
                <a:spcPts val="100"/>
              </a:spcBef>
              <a:buClr>
                <a:srgbClr val="F4C009"/>
              </a:buClr>
            </a:pPr>
            <a:endParaRPr lang="fr-FR" sz="1200">
              <a:solidFill>
                <a:srgbClr val="2E3092"/>
              </a:solidFill>
              <a:latin typeface="Calibri"/>
              <a:cs typeface="Calibri"/>
            </a:endParaRPr>
          </a:p>
          <a:p>
            <a:pPr marL="12700">
              <a:lnSpc>
                <a:spcPct val="150000"/>
              </a:lnSpc>
              <a:spcBef>
                <a:spcPts val="100"/>
              </a:spcBef>
              <a:buClr>
                <a:srgbClr val="F4C009"/>
              </a:buClr>
            </a:pPr>
            <a:endParaRPr lang="fr-FR" sz="1600" b="1">
              <a:solidFill>
                <a:srgbClr val="2E3092"/>
              </a:solidFill>
              <a:latin typeface="Calibri"/>
              <a:cs typeface="Calibri"/>
            </a:endParaRPr>
          </a:p>
        </p:txBody>
      </p:sp>
      <p:sp>
        <p:nvSpPr>
          <p:cNvPr id="2" name="object 4">
            <a:extLst>
              <a:ext uri="{FF2B5EF4-FFF2-40B4-BE49-F238E27FC236}">
                <a16:creationId xmlns:a16="http://schemas.microsoft.com/office/drawing/2014/main" id="{E5D0B0A6-2150-37C2-DB1A-14D3A90E0D73}"/>
              </a:ext>
            </a:extLst>
          </p:cNvPr>
          <p:cNvSpPr txBox="1">
            <a:spLocks/>
          </p:cNvSpPr>
          <p:nvPr/>
        </p:nvSpPr>
        <p:spPr>
          <a:xfrm>
            <a:off x="1607455" y="655356"/>
            <a:ext cx="1335978"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Animation</a:t>
            </a:r>
            <a:endParaRPr lang="fr-FR" sz="1600" b="1">
              <a:latin typeface="+mn-lt"/>
            </a:endParaRPr>
          </a:p>
        </p:txBody>
      </p:sp>
      <p:sp>
        <p:nvSpPr>
          <p:cNvPr id="7" name="object 7">
            <a:extLst>
              <a:ext uri="{FF2B5EF4-FFF2-40B4-BE49-F238E27FC236}">
                <a16:creationId xmlns:a16="http://schemas.microsoft.com/office/drawing/2014/main" id="{32916C51-7B29-A4BF-C660-3C4A8AA09179}"/>
              </a:ext>
            </a:extLst>
          </p:cNvPr>
          <p:cNvSpPr txBox="1"/>
          <p:nvPr/>
        </p:nvSpPr>
        <p:spPr>
          <a:xfrm>
            <a:off x="276626" y="1514574"/>
            <a:ext cx="2674189" cy="1797928"/>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Lecture « Charte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Inclure la pastorale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Construire un moment attrayant, ludique…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Utiliser, si possible, des moyens modernes de projection et de communication.</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Inviter les différents acteurs</a:t>
            </a:r>
          </a:p>
        </p:txBody>
      </p:sp>
      <p:cxnSp>
        <p:nvCxnSpPr>
          <p:cNvPr id="31" name="Connecteur droit 30">
            <a:extLst>
              <a:ext uri="{FF2B5EF4-FFF2-40B4-BE49-F238E27FC236}">
                <a16:creationId xmlns:a16="http://schemas.microsoft.com/office/drawing/2014/main" id="{01676D0E-2501-E097-B377-DF308768D927}"/>
              </a:ext>
            </a:extLst>
          </p:cNvPr>
          <p:cNvCxnSpPr>
            <a:cxnSpLocks/>
          </p:cNvCxnSpPr>
          <p:nvPr/>
        </p:nvCxnSpPr>
        <p:spPr>
          <a:xfrm>
            <a:off x="6013003" y="1119146"/>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2" name="object 7">
            <a:extLst>
              <a:ext uri="{FF2B5EF4-FFF2-40B4-BE49-F238E27FC236}">
                <a16:creationId xmlns:a16="http://schemas.microsoft.com/office/drawing/2014/main" id="{663E421D-719D-085C-4C60-976937E9AC34}"/>
              </a:ext>
            </a:extLst>
          </p:cNvPr>
          <p:cNvSpPr txBox="1"/>
          <p:nvPr/>
        </p:nvSpPr>
        <p:spPr>
          <a:xfrm>
            <a:off x="6193185" y="1450418"/>
            <a:ext cx="2674189" cy="1459374"/>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Réunion Technique : résultats de la journée + organisation du lendemain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l’animation d’une autre soirée (apéritif des régions…)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Soirée festive, exemples = karaoké, spectacles, soirée récréative, gala, cinéma…</a:t>
            </a:r>
          </a:p>
        </p:txBody>
      </p:sp>
      <p:sp>
        <p:nvSpPr>
          <p:cNvPr id="36" name="object 4">
            <a:extLst>
              <a:ext uri="{FF2B5EF4-FFF2-40B4-BE49-F238E27FC236}">
                <a16:creationId xmlns:a16="http://schemas.microsoft.com/office/drawing/2014/main" id="{C94AC6CB-BDEC-32C2-65E8-5E9A6435D8A5}"/>
              </a:ext>
            </a:extLst>
          </p:cNvPr>
          <p:cNvSpPr txBox="1">
            <a:spLocks/>
          </p:cNvSpPr>
          <p:nvPr/>
        </p:nvSpPr>
        <p:spPr>
          <a:xfrm>
            <a:off x="1607454" y="3812277"/>
            <a:ext cx="2107523"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Communication</a:t>
            </a:r>
            <a:endParaRPr lang="fr-FR" sz="1600" b="1">
              <a:latin typeface="+mn-lt"/>
            </a:endParaRPr>
          </a:p>
        </p:txBody>
      </p:sp>
      <p:sp>
        <p:nvSpPr>
          <p:cNvPr id="37" name="object 7">
            <a:extLst>
              <a:ext uri="{FF2B5EF4-FFF2-40B4-BE49-F238E27FC236}">
                <a16:creationId xmlns:a16="http://schemas.microsoft.com/office/drawing/2014/main" id="{EDB76EC9-70E7-85EE-33A5-A513AECD6EEC}"/>
              </a:ext>
            </a:extLst>
          </p:cNvPr>
          <p:cNvSpPr txBox="1"/>
          <p:nvPr/>
        </p:nvSpPr>
        <p:spPr>
          <a:xfrm>
            <a:off x="276626" y="4805606"/>
            <a:ext cx="2674189" cy="109004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Mettre en évidence les moyens de communication </a:t>
            </a:r>
            <a:r>
              <a:rPr lang="fr-FR" sz="1200" err="1">
                <a:solidFill>
                  <a:srgbClr val="2E3092"/>
                </a:solidFill>
                <a:latin typeface="Calibri"/>
                <a:cs typeface="Calibri"/>
              </a:rPr>
              <a:t>Ugsel</a:t>
            </a:r>
            <a:r>
              <a:rPr lang="fr-FR" sz="1200">
                <a:solidFill>
                  <a:srgbClr val="2E3092"/>
                </a:solidFill>
                <a:latin typeface="Calibri"/>
                <a:cs typeface="Calibri"/>
              </a:rPr>
              <a:t> : banderoles, flammes.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Réception officielle et remerciements</a:t>
            </a:r>
          </a:p>
        </p:txBody>
      </p:sp>
      <p:sp>
        <p:nvSpPr>
          <p:cNvPr id="38" name="object 7">
            <a:extLst>
              <a:ext uri="{FF2B5EF4-FFF2-40B4-BE49-F238E27FC236}">
                <a16:creationId xmlns:a16="http://schemas.microsoft.com/office/drawing/2014/main" id="{3585F1D7-FEE6-4173-4E2E-21DF9AA7EE0F}"/>
              </a:ext>
            </a:extLst>
          </p:cNvPr>
          <p:cNvSpPr txBox="1"/>
          <p:nvPr/>
        </p:nvSpPr>
        <p:spPr>
          <a:xfrm>
            <a:off x="6268346" y="4840739"/>
            <a:ext cx="2674189" cy="13054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Invitations : responsables des collectivités, représentants des établissements, autorités civiles, chefs d’établissements, responsable du mouvement sportif en particulier ceux du sport concerné, partenaires privées, représentants du Diocèse.</a:t>
            </a:r>
          </a:p>
        </p:txBody>
      </p:sp>
      <p:sp>
        <p:nvSpPr>
          <p:cNvPr id="39" name="object 7">
            <a:extLst>
              <a:ext uri="{FF2B5EF4-FFF2-40B4-BE49-F238E27FC236}">
                <a16:creationId xmlns:a16="http://schemas.microsoft.com/office/drawing/2014/main" id="{044E74FB-2BAE-460C-1ABE-802FEE32C7FA}"/>
              </a:ext>
            </a:extLst>
          </p:cNvPr>
          <p:cNvSpPr txBox="1"/>
          <p:nvPr/>
        </p:nvSpPr>
        <p:spPr>
          <a:xfrm>
            <a:off x="3237962" y="4805606"/>
            <a:ext cx="2674189" cy="64376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Contacter les médias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Mentionner </a:t>
            </a:r>
            <a:r>
              <a:rPr lang="fr-FR" sz="1200" err="1">
                <a:solidFill>
                  <a:srgbClr val="2E3092"/>
                </a:solidFill>
                <a:latin typeface="Calibri"/>
                <a:cs typeface="Calibri"/>
              </a:rPr>
              <a:t>Ugsel</a:t>
            </a:r>
            <a:r>
              <a:rPr lang="fr-FR" sz="1200">
                <a:solidFill>
                  <a:srgbClr val="2E3092"/>
                </a:solidFill>
                <a:latin typeface="Calibri"/>
                <a:cs typeface="Calibri"/>
              </a:rPr>
              <a:t> Nationale sur toutes les publications ( tous les réseaux)</a:t>
            </a:r>
          </a:p>
        </p:txBody>
      </p:sp>
      <p:cxnSp>
        <p:nvCxnSpPr>
          <p:cNvPr id="43" name="Connecteur droit 42">
            <a:extLst>
              <a:ext uri="{FF2B5EF4-FFF2-40B4-BE49-F238E27FC236}">
                <a16:creationId xmlns:a16="http://schemas.microsoft.com/office/drawing/2014/main" id="{A1EEA649-1424-AD62-570D-756B111618B1}"/>
              </a:ext>
            </a:extLst>
          </p:cNvPr>
          <p:cNvCxnSpPr>
            <a:cxnSpLocks/>
          </p:cNvCxnSpPr>
          <p:nvPr/>
        </p:nvCxnSpPr>
        <p:spPr>
          <a:xfrm>
            <a:off x="3104594" y="1141359"/>
            <a:ext cx="2058" cy="216787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DF63FA8D-B078-D943-D96F-9899B7481055}"/>
              </a:ext>
            </a:extLst>
          </p:cNvPr>
          <p:cNvCxnSpPr>
            <a:cxnSpLocks/>
          </p:cNvCxnSpPr>
          <p:nvPr/>
        </p:nvCxnSpPr>
        <p:spPr>
          <a:xfrm>
            <a:off x="3111308"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557BEFA-2FAC-87E9-5736-56744308B00B}"/>
              </a:ext>
            </a:extLst>
          </p:cNvPr>
          <p:cNvCxnSpPr>
            <a:cxnSpLocks/>
          </p:cNvCxnSpPr>
          <p:nvPr/>
        </p:nvCxnSpPr>
        <p:spPr>
          <a:xfrm>
            <a:off x="6006210" y="4290783"/>
            <a:ext cx="2058" cy="1836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46" name="object 4">
            <a:extLst>
              <a:ext uri="{FF2B5EF4-FFF2-40B4-BE49-F238E27FC236}">
                <a16:creationId xmlns:a16="http://schemas.microsoft.com/office/drawing/2014/main" id="{2A4BA3B3-AD48-BE86-30CF-5A6F431EEF22}"/>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Logistique</a:t>
            </a:r>
          </a:p>
        </p:txBody>
      </p:sp>
    </p:spTree>
    <p:extLst>
      <p:ext uri="{BB962C8B-B14F-4D97-AF65-F5344CB8AC3E}">
        <p14:creationId xmlns:p14="http://schemas.microsoft.com/office/powerpoint/2010/main" val="67261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C91CFBC2-6EB1-B0F4-56E6-72FB933F7BAA}"/>
              </a:ext>
            </a:extLst>
          </p:cNvPr>
          <p:cNvSpPr txBox="1"/>
          <p:nvPr/>
        </p:nvSpPr>
        <p:spPr>
          <a:xfrm>
            <a:off x="273353" y="1152391"/>
            <a:ext cx="2492614" cy="256480"/>
          </a:xfrm>
          <a:prstGeom prst="rect">
            <a:avLst/>
          </a:prstGeom>
        </p:spPr>
        <p:txBody>
          <a:bodyPr vert="horz" wrap="square" lIns="0" tIns="12700" rIns="0" bIns="0" rtlCol="0">
            <a:spAutoFit/>
          </a:bodyPr>
          <a:lstStyle/>
          <a:p>
            <a:pPr marL="12700">
              <a:lnSpc>
                <a:spcPts val="1905"/>
              </a:lnSpc>
              <a:spcBef>
                <a:spcPts val="100"/>
              </a:spcBef>
            </a:pPr>
            <a:r>
              <a:rPr lang="fr-FR" sz="1600" b="1" cap="all">
                <a:solidFill>
                  <a:srgbClr val="0BBAD6"/>
                </a:solidFill>
                <a:latin typeface="Calibri"/>
                <a:cs typeface="Calibri"/>
              </a:rPr>
              <a:t>avant la compétition : </a:t>
            </a:r>
            <a:endParaRPr lang="fr-FR" sz="1600" b="1">
              <a:solidFill>
                <a:srgbClr val="2E3092"/>
              </a:solidFill>
              <a:latin typeface="Calibri"/>
              <a:cs typeface="Calibri"/>
            </a:endParaRPr>
          </a:p>
        </p:txBody>
      </p:sp>
      <p:sp>
        <p:nvSpPr>
          <p:cNvPr id="46" name="object 7">
            <a:extLst>
              <a:ext uri="{FF2B5EF4-FFF2-40B4-BE49-F238E27FC236}">
                <a16:creationId xmlns:a16="http://schemas.microsoft.com/office/drawing/2014/main" id="{487CE877-76C8-7D45-99CF-CAE45866F1C1}"/>
              </a:ext>
            </a:extLst>
          </p:cNvPr>
          <p:cNvSpPr txBox="1"/>
          <p:nvPr/>
        </p:nvSpPr>
        <p:spPr>
          <a:xfrm>
            <a:off x="4761462" y="1151845"/>
            <a:ext cx="1078989" cy="256480"/>
          </a:xfrm>
          <a:prstGeom prst="rect">
            <a:avLst/>
          </a:prstGeom>
        </p:spPr>
        <p:txBody>
          <a:bodyPr vert="horz" wrap="square" lIns="0" tIns="12700" rIns="0" bIns="0" rtlCol="0">
            <a:spAutoFit/>
          </a:bodyPr>
          <a:lstStyle/>
          <a:p>
            <a:pPr marL="12700">
              <a:lnSpc>
                <a:spcPts val="1905"/>
              </a:lnSpc>
              <a:spcBef>
                <a:spcPts val="100"/>
              </a:spcBef>
              <a:buClr>
                <a:srgbClr val="E8532B"/>
              </a:buClr>
            </a:pPr>
            <a:r>
              <a:rPr lang="fr-FR" sz="1600" b="1" cap="all">
                <a:solidFill>
                  <a:srgbClr val="0BBAD6"/>
                </a:solidFill>
                <a:latin typeface="Calibri"/>
                <a:cs typeface="Calibri"/>
              </a:rPr>
              <a:t>Pendant : </a:t>
            </a:r>
            <a:endParaRPr lang="fr-FR" sz="1100" b="1">
              <a:solidFill>
                <a:srgbClr val="2E3092"/>
              </a:solidFill>
              <a:latin typeface="Calibri"/>
              <a:cs typeface="Calibri"/>
            </a:endParaRPr>
          </a:p>
        </p:txBody>
      </p:sp>
      <p:sp>
        <p:nvSpPr>
          <p:cNvPr id="47" name="object 7">
            <a:extLst>
              <a:ext uri="{FF2B5EF4-FFF2-40B4-BE49-F238E27FC236}">
                <a16:creationId xmlns:a16="http://schemas.microsoft.com/office/drawing/2014/main" id="{C31DB5B5-204D-6245-B58A-03CB88B64F5F}"/>
              </a:ext>
            </a:extLst>
          </p:cNvPr>
          <p:cNvSpPr txBox="1"/>
          <p:nvPr/>
        </p:nvSpPr>
        <p:spPr>
          <a:xfrm>
            <a:off x="6950176" y="1151845"/>
            <a:ext cx="1074873" cy="256480"/>
          </a:xfrm>
          <a:prstGeom prst="rect">
            <a:avLst/>
          </a:prstGeom>
        </p:spPr>
        <p:txBody>
          <a:bodyPr vert="horz" wrap="square" lIns="0" tIns="12700" rIns="0" bIns="0" rtlCol="0">
            <a:spAutoFit/>
          </a:bodyPr>
          <a:lstStyle/>
          <a:p>
            <a:pPr marL="12700">
              <a:lnSpc>
                <a:spcPts val="1905"/>
              </a:lnSpc>
              <a:spcBef>
                <a:spcPts val="100"/>
              </a:spcBef>
            </a:pPr>
            <a:r>
              <a:rPr lang="fr-FR" sz="1600" b="1" cap="all">
                <a:solidFill>
                  <a:srgbClr val="0BBAD6"/>
                </a:solidFill>
                <a:latin typeface="Calibri"/>
                <a:cs typeface="Calibri"/>
              </a:rPr>
              <a:t>Après : </a:t>
            </a:r>
          </a:p>
        </p:txBody>
      </p:sp>
      <p:grpSp>
        <p:nvGrpSpPr>
          <p:cNvPr id="8" name="object 34">
            <a:extLst>
              <a:ext uri="{FF2B5EF4-FFF2-40B4-BE49-F238E27FC236}">
                <a16:creationId xmlns:a16="http://schemas.microsoft.com/office/drawing/2014/main" id="{A3EAA5AD-5CBE-8EDB-CCF0-EC4F376D5E08}"/>
              </a:ext>
            </a:extLst>
          </p:cNvPr>
          <p:cNvGrpSpPr/>
          <p:nvPr/>
        </p:nvGrpSpPr>
        <p:grpSpPr>
          <a:xfrm>
            <a:off x="997891" y="601847"/>
            <a:ext cx="387214" cy="369675"/>
            <a:chOff x="1122715" y="2559591"/>
            <a:chExt cx="374849" cy="378475"/>
          </a:xfrm>
        </p:grpSpPr>
        <p:sp>
          <p:nvSpPr>
            <p:cNvPr id="9" name="object 35">
              <a:extLst>
                <a:ext uri="{FF2B5EF4-FFF2-40B4-BE49-F238E27FC236}">
                  <a16:creationId xmlns:a16="http://schemas.microsoft.com/office/drawing/2014/main" id="{92BE75F2-6916-2EFC-7EDB-BECCA0B88BD5}"/>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1" name="object 36">
              <a:extLst>
                <a:ext uri="{FF2B5EF4-FFF2-40B4-BE49-F238E27FC236}">
                  <a16:creationId xmlns:a16="http://schemas.microsoft.com/office/drawing/2014/main" id="{CFD2146D-D67D-CA60-F2B3-C33FDA4DA9F6}"/>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2" name="object 37">
              <a:extLst>
                <a:ext uri="{FF2B5EF4-FFF2-40B4-BE49-F238E27FC236}">
                  <a16:creationId xmlns:a16="http://schemas.microsoft.com/office/drawing/2014/main" id="{CCB5C616-2DF3-D167-4B59-2D574FA16BD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grpSp>
        <p:nvGrpSpPr>
          <p:cNvPr id="13" name="object 34">
            <a:extLst>
              <a:ext uri="{FF2B5EF4-FFF2-40B4-BE49-F238E27FC236}">
                <a16:creationId xmlns:a16="http://schemas.microsoft.com/office/drawing/2014/main" id="{E067DF57-E48D-1F60-DB4D-295C9BA20F90}"/>
              </a:ext>
            </a:extLst>
          </p:cNvPr>
          <p:cNvGrpSpPr/>
          <p:nvPr/>
        </p:nvGrpSpPr>
        <p:grpSpPr>
          <a:xfrm>
            <a:off x="1034071" y="3893725"/>
            <a:ext cx="387214" cy="369675"/>
            <a:chOff x="1122715" y="2559591"/>
            <a:chExt cx="374849" cy="378475"/>
          </a:xfrm>
        </p:grpSpPr>
        <p:sp>
          <p:nvSpPr>
            <p:cNvPr id="14" name="object 35">
              <a:extLst>
                <a:ext uri="{FF2B5EF4-FFF2-40B4-BE49-F238E27FC236}">
                  <a16:creationId xmlns:a16="http://schemas.microsoft.com/office/drawing/2014/main" id="{ED16E1E8-DE8A-BA6B-735C-86FBF3C7535C}"/>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5" name="object 36">
              <a:extLst>
                <a:ext uri="{FF2B5EF4-FFF2-40B4-BE49-F238E27FC236}">
                  <a16:creationId xmlns:a16="http://schemas.microsoft.com/office/drawing/2014/main" id="{8B523C22-648C-C344-C94B-D04A9D3F4DC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6" name="object 37">
              <a:extLst>
                <a:ext uri="{FF2B5EF4-FFF2-40B4-BE49-F238E27FC236}">
                  <a16:creationId xmlns:a16="http://schemas.microsoft.com/office/drawing/2014/main" id="{BED51C79-CBD2-96BB-C093-B5A7766DA111}"/>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17" name="object 5">
            <a:extLst>
              <a:ext uri="{FF2B5EF4-FFF2-40B4-BE49-F238E27FC236}">
                <a16:creationId xmlns:a16="http://schemas.microsoft.com/office/drawing/2014/main" id="{FC578587-ED7E-EA03-19BB-C33B98D1C5A4}"/>
              </a:ext>
            </a:extLst>
          </p:cNvPr>
          <p:cNvSpPr txBox="1"/>
          <p:nvPr/>
        </p:nvSpPr>
        <p:spPr>
          <a:xfrm>
            <a:off x="1601313" y="3949041"/>
            <a:ext cx="2329308" cy="259045"/>
          </a:xfrm>
          <a:prstGeom prst="rect">
            <a:avLst/>
          </a:prstGeom>
        </p:spPr>
        <p:txBody>
          <a:bodyPr vert="horz" wrap="square" lIns="0" tIns="12700" rIns="0" bIns="0" rtlCol="0">
            <a:spAutoFit/>
          </a:bodyPr>
          <a:lstStyle/>
          <a:p>
            <a:pPr marL="108000">
              <a:lnSpc>
                <a:spcPct val="100000"/>
              </a:lnSpc>
              <a:spcBef>
                <a:spcPts val="100"/>
              </a:spcBef>
            </a:pPr>
            <a:r>
              <a:rPr lang="fr-FR" sz="1600" b="1">
                <a:solidFill>
                  <a:srgbClr val="2E3092"/>
                </a:solidFill>
                <a:latin typeface="Calibri"/>
                <a:cs typeface="Calibri"/>
              </a:rPr>
              <a:t>Extra sportif</a:t>
            </a:r>
          </a:p>
        </p:txBody>
      </p:sp>
      <p:sp>
        <p:nvSpPr>
          <p:cNvPr id="18" name="object 7">
            <a:extLst>
              <a:ext uri="{FF2B5EF4-FFF2-40B4-BE49-F238E27FC236}">
                <a16:creationId xmlns:a16="http://schemas.microsoft.com/office/drawing/2014/main" id="{A4B74C0C-6886-BE5D-C7DE-2A9E6B6EDA28}"/>
              </a:ext>
            </a:extLst>
          </p:cNvPr>
          <p:cNvSpPr txBox="1"/>
          <p:nvPr/>
        </p:nvSpPr>
        <p:spPr>
          <a:xfrm>
            <a:off x="267240" y="4441684"/>
            <a:ext cx="3548081" cy="256480"/>
          </a:xfrm>
          <a:prstGeom prst="rect">
            <a:avLst/>
          </a:prstGeom>
        </p:spPr>
        <p:txBody>
          <a:bodyPr vert="horz" wrap="square" lIns="0" tIns="12700" rIns="0" bIns="0" rtlCol="0" anchor="t">
            <a:spAutoFit/>
          </a:bodyPr>
          <a:lstStyle/>
          <a:p>
            <a:pPr marL="12700">
              <a:lnSpc>
                <a:spcPts val="1905"/>
              </a:lnSpc>
              <a:spcBef>
                <a:spcPts val="100"/>
              </a:spcBef>
              <a:buClr>
                <a:srgbClr val="F4C009"/>
              </a:buClr>
            </a:pPr>
            <a:r>
              <a:rPr lang="fr-FR" sz="1600" b="1" cap="all">
                <a:solidFill>
                  <a:srgbClr val="0BBAD6"/>
                </a:solidFill>
                <a:latin typeface="Calibri"/>
                <a:cs typeface="Calibri"/>
              </a:rPr>
              <a:t>Restauration :</a:t>
            </a:r>
          </a:p>
        </p:txBody>
      </p:sp>
      <p:sp>
        <p:nvSpPr>
          <p:cNvPr id="19" name="object 7">
            <a:extLst>
              <a:ext uri="{FF2B5EF4-FFF2-40B4-BE49-F238E27FC236}">
                <a16:creationId xmlns:a16="http://schemas.microsoft.com/office/drawing/2014/main" id="{59E366FB-9ED3-1E23-16F7-609E8FFE2630}"/>
              </a:ext>
            </a:extLst>
          </p:cNvPr>
          <p:cNvSpPr txBox="1"/>
          <p:nvPr/>
        </p:nvSpPr>
        <p:spPr>
          <a:xfrm>
            <a:off x="4765135" y="4441684"/>
            <a:ext cx="4111625" cy="256480"/>
          </a:xfrm>
          <a:prstGeom prst="rect">
            <a:avLst/>
          </a:prstGeom>
        </p:spPr>
        <p:txBody>
          <a:bodyPr vert="horz" wrap="square" lIns="0" tIns="12700" rIns="0" bIns="0" rtlCol="0">
            <a:spAutoFit/>
          </a:bodyPr>
          <a:lstStyle/>
          <a:p>
            <a:pPr marL="12700">
              <a:lnSpc>
                <a:spcPts val="1905"/>
              </a:lnSpc>
              <a:spcBef>
                <a:spcPts val="100"/>
              </a:spcBef>
              <a:buClr>
                <a:srgbClr val="F4C009"/>
              </a:buClr>
            </a:pPr>
            <a:r>
              <a:rPr lang="fr-FR" sz="1600" b="1" cap="all">
                <a:solidFill>
                  <a:srgbClr val="0BBAD6"/>
                </a:solidFill>
                <a:latin typeface="Calibri"/>
                <a:cs typeface="Calibri"/>
              </a:rPr>
              <a:t>Hébergement</a:t>
            </a:r>
            <a:endParaRPr lang="fr-FR" sz="1600" b="1">
              <a:solidFill>
                <a:srgbClr val="2E3092"/>
              </a:solidFill>
              <a:latin typeface="Calibri"/>
              <a:cs typeface="Calibri"/>
            </a:endParaRPr>
          </a:p>
        </p:txBody>
      </p:sp>
      <p:sp>
        <p:nvSpPr>
          <p:cNvPr id="2" name="object 4">
            <a:extLst>
              <a:ext uri="{FF2B5EF4-FFF2-40B4-BE49-F238E27FC236}">
                <a16:creationId xmlns:a16="http://schemas.microsoft.com/office/drawing/2014/main" id="{6401B5E9-E516-8AD4-99A0-A2F4F47A6D5E}"/>
              </a:ext>
            </a:extLst>
          </p:cNvPr>
          <p:cNvSpPr txBox="1">
            <a:spLocks/>
          </p:cNvSpPr>
          <p:nvPr/>
        </p:nvSpPr>
        <p:spPr>
          <a:xfrm>
            <a:off x="1601313" y="679496"/>
            <a:ext cx="2807027" cy="247504"/>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1600" b="1">
                <a:solidFill>
                  <a:srgbClr val="2E3092"/>
                </a:solidFill>
                <a:latin typeface="+mn-lt"/>
              </a:rPr>
              <a:t>Secrétariat/Administratif</a:t>
            </a:r>
            <a:endParaRPr lang="fr-FR" sz="1600" b="1">
              <a:latin typeface="+mn-lt"/>
            </a:endParaRPr>
          </a:p>
        </p:txBody>
      </p:sp>
      <p:sp>
        <p:nvSpPr>
          <p:cNvPr id="3" name="object 7">
            <a:extLst>
              <a:ext uri="{FF2B5EF4-FFF2-40B4-BE49-F238E27FC236}">
                <a16:creationId xmlns:a16="http://schemas.microsoft.com/office/drawing/2014/main" id="{03BAD78F-5A57-6AF0-78A9-AB8444BDD623}"/>
              </a:ext>
            </a:extLst>
          </p:cNvPr>
          <p:cNvSpPr txBox="1"/>
          <p:nvPr/>
        </p:nvSpPr>
        <p:spPr>
          <a:xfrm>
            <a:off x="267240" y="1477650"/>
            <a:ext cx="4234214" cy="227498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les différents courriers : </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réservation des installations sportives</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mise à disposition d’une antenne médicale</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réservation du matériel  …</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courrier de promotion, média</a:t>
            </a:r>
          </a:p>
          <a:p>
            <a:pPr marL="288000" lvl="7" indent="-172800" algn="just">
              <a:buClr>
                <a:srgbClr val="E8532B"/>
              </a:buClr>
              <a:buFont typeface="Arial" panose="020B0604020202020204" pitchFamily="34" charset="0"/>
              <a:buChar char="•"/>
            </a:pPr>
            <a:r>
              <a:rPr lang="fr-FR" sz="1200">
                <a:solidFill>
                  <a:srgbClr val="2E3092"/>
                </a:solidFill>
                <a:latin typeface="Calibri"/>
                <a:cs typeface="Calibri"/>
              </a:rPr>
              <a:t>invitations des personnalités, partenaires,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Préparer la circulaire d’informations, questionnaire de participation, confirmation d’engagement (avec les services de l’animation sportive de l’</a:t>
            </a:r>
            <a:r>
              <a:rPr lang="fr-FR" sz="1200" err="1">
                <a:solidFill>
                  <a:srgbClr val="2E3092"/>
                </a:solidFill>
                <a:latin typeface="Calibri"/>
                <a:cs typeface="Calibri"/>
              </a:rPr>
              <a:t>Ugsel</a:t>
            </a:r>
            <a:r>
              <a:rPr lang="fr-FR" sz="1200">
                <a:solidFill>
                  <a:srgbClr val="2E3092"/>
                </a:solidFill>
                <a:latin typeface="Calibri"/>
                <a:cs typeface="Calibri"/>
              </a:rPr>
              <a:t> nationale)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Informations générales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Préparation des enveloppes accueil</a:t>
            </a:r>
          </a:p>
        </p:txBody>
      </p:sp>
      <p:cxnSp>
        <p:nvCxnSpPr>
          <p:cNvPr id="4" name="Connecteur droit 3">
            <a:extLst>
              <a:ext uri="{FF2B5EF4-FFF2-40B4-BE49-F238E27FC236}">
                <a16:creationId xmlns:a16="http://schemas.microsoft.com/office/drawing/2014/main" id="{CCF9A37D-0588-8E05-235E-96040B31BFD0}"/>
              </a:ext>
            </a:extLst>
          </p:cNvPr>
          <p:cNvCxnSpPr>
            <a:cxnSpLocks/>
          </p:cNvCxnSpPr>
          <p:nvPr/>
        </p:nvCxnSpPr>
        <p:spPr>
          <a:xfrm>
            <a:off x="4590756" y="1102157"/>
            <a:ext cx="18158" cy="2650475"/>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5" name="object 7">
            <a:extLst>
              <a:ext uri="{FF2B5EF4-FFF2-40B4-BE49-F238E27FC236}">
                <a16:creationId xmlns:a16="http://schemas.microsoft.com/office/drawing/2014/main" id="{0B36B8B0-77B0-6839-F556-99BDD02013C4}"/>
              </a:ext>
            </a:extLst>
          </p:cNvPr>
          <p:cNvSpPr txBox="1"/>
          <p:nvPr/>
        </p:nvSpPr>
        <p:spPr>
          <a:xfrm>
            <a:off x="4761462" y="1649953"/>
            <a:ext cx="1936800" cy="195181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Accueil et vérification des licences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Feuilles de juges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Résultats et affichage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Organisation du lendemain</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Navettes s’il y en a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Villages éducatifs</a:t>
            </a:r>
          </a:p>
          <a:p>
            <a:pPr marL="183600" indent="-172800">
              <a:spcBef>
                <a:spcPts val="600"/>
              </a:spcBef>
              <a:buClr>
                <a:srgbClr val="E8532B"/>
              </a:buClr>
              <a:buFont typeface="Wingdings" pitchFamily="2" charset="2"/>
              <a:buChar char="ü"/>
            </a:pPr>
            <a:endParaRPr lang="fr-FR" sz="1200">
              <a:solidFill>
                <a:srgbClr val="2E3092"/>
              </a:solidFill>
              <a:latin typeface="Calibri"/>
              <a:cs typeface="Calibri"/>
            </a:endParaRPr>
          </a:p>
        </p:txBody>
      </p:sp>
      <p:sp>
        <p:nvSpPr>
          <p:cNvPr id="21" name="object 7">
            <a:extLst>
              <a:ext uri="{FF2B5EF4-FFF2-40B4-BE49-F238E27FC236}">
                <a16:creationId xmlns:a16="http://schemas.microsoft.com/office/drawing/2014/main" id="{CFCCEA91-A97A-2C39-A268-5E5134D1AE47}"/>
              </a:ext>
            </a:extLst>
          </p:cNvPr>
          <p:cNvSpPr txBox="1"/>
          <p:nvPr/>
        </p:nvSpPr>
        <p:spPr>
          <a:xfrm>
            <a:off x="6887019" y="1649953"/>
            <a:ext cx="1935029" cy="56682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Courriers de remerciements aux différentes instances/ sponsors…</a:t>
            </a:r>
          </a:p>
        </p:txBody>
      </p:sp>
      <p:cxnSp>
        <p:nvCxnSpPr>
          <p:cNvPr id="22" name="Connecteur droit 21">
            <a:extLst>
              <a:ext uri="{FF2B5EF4-FFF2-40B4-BE49-F238E27FC236}">
                <a16:creationId xmlns:a16="http://schemas.microsoft.com/office/drawing/2014/main" id="{9434CB9A-5BA7-9C7B-4D47-DE748E907413}"/>
              </a:ext>
            </a:extLst>
          </p:cNvPr>
          <p:cNvCxnSpPr>
            <a:cxnSpLocks/>
          </p:cNvCxnSpPr>
          <p:nvPr/>
        </p:nvCxnSpPr>
        <p:spPr>
          <a:xfrm>
            <a:off x="6787564" y="1102157"/>
            <a:ext cx="10153" cy="258950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B1D9DDB-861C-EB11-31D4-0510F6D67714}"/>
              </a:ext>
            </a:extLst>
          </p:cNvPr>
          <p:cNvCxnSpPr>
            <a:cxnSpLocks/>
          </p:cNvCxnSpPr>
          <p:nvPr/>
        </p:nvCxnSpPr>
        <p:spPr>
          <a:xfrm>
            <a:off x="4597687" y="4372675"/>
            <a:ext cx="11227" cy="1872838"/>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33" name="object 7">
            <a:extLst>
              <a:ext uri="{FF2B5EF4-FFF2-40B4-BE49-F238E27FC236}">
                <a16:creationId xmlns:a16="http://schemas.microsoft.com/office/drawing/2014/main" id="{472E4492-AAD3-BFAC-AE07-6C047413D8E7}"/>
              </a:ext>
            </a:extLst>
          </p:cNvPr>
          <p:cNvSpPr txBox="1"/>
          <p:nvPr/>
        </p:nvSpPr>
        <p:spPr>
          <a:xfrm>
            <a:off x="267240" y="4756138"/>
            <a:ext cx="4234214" cy="142859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Choix d’un prestataire (se rapprocher des établissements)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Le plus proche possible des compétitions, attention aux horaires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Repas froids ou chauds, attention aux allergies et régimes spéciaux</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Panier-repas privilégié pour le midi</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Eau + fruits sur le lieu de la compétition, buvette</a:t>
            </a:r>
          </a:p>
        </p:txBody>
      </p:sp>
      <p:sp>
        <p:nvSpPr>
          <p:cNvPr id="34" name="object 7">
            <a:extLst>
              <a:ext uri="{FF2B5EF4-FFF2-40B4-BE49-F238E27FC236}">
                <a16:creationId xmlns:a16="http://schemas.microsoft.com/office/drawing/2014/main" id="{88F3610F-05FA-2750-48E7-331883FF89FB}"/>
              </a:ext>
            </a:extLst>
          </p:cNvPr>
          <p:cNvSpPr txBox="1"/>
          <p:nvPr/>
        </p:nvSpPr>
        <p:spPr>
          <a:xfrm>
            <a:off x="4761462" y="4756138"/>
            <a:ext cx="4234214"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Si hébergement, déterminer le forfait</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Sinon, lister les hôtels en fonction des lieux de la compétition</a:t>
            </a:r>
          </a:p>
        </p:txBody>
      </p:sp>
      <p:sp>
        <p:nvSpPr>
          <p:cNvPr id="35" name="object 4">
            <a:extLst>
              <a:ext uri="{FF2B5EF4-FFF2-40B4-BE49-F238E27FC236}">
                <a16:creationId xmlns:a16="http://schemas.microsoft.com/office/drawing/2014/main" id="{877D0823-8DEF-251B-707B-39FDF1A1AE7C}"/>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Logistique</a:t>
            </a:r>
          </a:p>
        </p:txBody>
      </p:sp>
    </p:spTree>
    <p:extLst>
      <p:ext uri="{BB962C8B-B14F-4D97-AF65-F5344CB8AC3E}">
        <p14:creationId xmlns:p14="http://schemas.microsoft.com/office/powerpoint/2010/main" val="296215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746932"/>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10618" y="816330"/>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Budget prévisionnel</a:t>
            </a:r>
          </a:p>
        </p:txBody>
      </p:sp>
      <p:sp>
        <p:nvSpPr>
          <p:cNvPr id="9" name="object 5">
            <a:extLst>
              <a:ext uri="{FF2B5EF4-FFF2-40B4-BE49-F238E27FC236}">
                <a16:creationId xmlns:a16="http://schemas.microsoft.com/office/drawing/2014/main" id="{FF3AD86D-C194-A4D3-F963-800414A15509}"/>
              </a:ext>
            </a:extLst>
          </p:cNvPr>
          <p:cNvSpPr txBox="1"/>
          <p:nvPr/>
        </p:nvSpPr>
        <p:spPr>
          <a:xfrm>
            <a:off x="823340" y="4222381"/>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Transport</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249454" y="4162666"/>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graphicFrame>
        <p:nvGraphicFramePr>
          <p:cNvPr id="22" name="Tableau 21">
            <a:extLst>
              <a:ext uri="{FF2B5EF4-FFF2-40B4-BE49-F238E27FC236}">
                <a16:creationId xmlns:a16="http://schemas.microsoft.com/office/drawing/2014/main" id="{B9AF9C0C-5BEC-4BDB-92C3-315EF3D082FD}"/>
              </a:ext>
            </a:extLst>
          </p:cNvPr>
          <p:cNvGraphicFramePr>
            <a:graphicFrameLocks noGrp="1"/>
          </p:cNvGraphicFramePr>
          <p:nvPr>
            <p:extLst>
              <p:ext uri="{D42A27DB-BD31-4B8C-83A1-F6EECF244321}">
                <p14:modId xmlns:p14="http://schemas.microsoft.com/office/powerpoint/2010/main" val="1916474896"/>
              </p:ext>
            </p:extLst>
          </p:nvPr>
        </p:nvGraphicFramePr>
        <p:xfrm>
          <a:off x="728440" y="2388132"/>
          <a:ext cx="7420645" cy="1474864"/>
        </p:xfrm>
        <a:graphic>
          <a:graphicData uri="http://schemas.openxmlformats.org/drawingml/2006/table">
            <a:tbl>
              <a:tblPr firstRow="1" firstCol="1" bandRow="1">
                <a:tableStyleId>{5C22544A-7EE6-4342-B048-85BDC9FD1C3A}</a:tableStyleId>
              </a:tblPr>
              <a:tblGrid>
                <a:gridCol w="2480586">
                  <a:extLst>
                    <a:ext uri="{9D8B030D-6E8A-4147-A177-3AD203B41FA5}">
                      <a16:colId xmlns:a16="http://schemas.microsoft.com/office/drawing/2014/main" val="2698933949"/>
                    </a:ext>
                  </a:extLst>
                </a:gridCol>
                <a:gridCol w="879895">
                  <a:extLst>
                    <a:ext uri="{9D8B030D-6E8A-4147-A177-3AD203B41FA5}">
                      <a16:colId xmlns:a16="http://schemas.microsoft.com/office/drawing/2014/main" val="2896471104"/>
                    </a:ext>
                  </a:extLst>
                </a:gridCol>
                <a:gridCol w="2760453">
                  <a:extLst>
                    <a:ext uri="{9D8B030D-6E8A-4147-A177-3AD203B41FA5}">
                      <a16:colId xmlns:a16="http://schemas.microsoft.com/office/drawing/2014/main" val="649332136"/>
                    </a:ext>
                  </a:extLst>
                </a:gridCol>
                <a:gridCol w="1299711">
                  <a:extLst>
                    <a:ext uri="{9D8B030D-6E8A-4147-A177-3AD203B41FA5}">
                      <a16:colId xmlns:a16="http://schemas.microsoft.com/office/drawing/2014/main" val="1529833487"/>
                    </a:ext>
                  </a:extLst>
                </a:gridCol>
              </a:tblGrid>
              <a:tr h="218602">
                <a:tc gridSpan="2">
                  <a:txBody>
                    <a:bodyPr/>
                    <a:lstStyle/>
                    <a:p>
                      <a:pPr algn="ctr">
                        <a:lnSpc>
                          <a:spcPct val="107000"/>
                        </a:lnSpc>
                        <a:spcAft>
                          <a:spcPts val="800"/>
                        </a:spcAft>
                      </a:pPr>
                      <a:r>
                        <a:rPr lang="fr-FR" sz="1400">
                          <a:effectLst/>
                        </a:rPr>
                        <a:t>DEPENSES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tc gridSpan="2">
                  <a:txBody>
                    <a:bodyPr/>
                    <a:lstStyle/>
                    <a:p>
                      <a:pPr algn="ctr">
                        <a:lnSpc>
                          <a:spcPct val="107000"/>
                        </a:lnSpc>
                        <a:spcAft>
                          <a:spcPts val="800"/>
                        </a:spcAft>
                      </a:pPr>
                      <a:r>
                        <a:rPr lang="fr-FR" sz="1400">
                          <a:effectLst/>
                        </a:rPr>
                        <a:t>RECETTES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extLst>
                  <a:ext uri="{0D108BD9-81ED-4DB2-BD59-A6C34878D82A}">
                    <a16:rowId xmlns:a16="http://schemas.microsoft.com/office/drawing/2014/main" val="340207116"/>
                  </a:ext>
                </a:extLst>
              </a:tr>
              <a:tr h="156126">
                <a:tc>
                  <a:txBody>
                    <a:bodyPr/>
                    <a:lstStyle/>
                    <a:p>
                      <a:pPr>
                        <a:lnSpc>
                          <a:spcPct val="107000"/>
                        </a:lnSpc>
                        <a:spcAft>
                          <a:spcPts val="800"/>
                        </a:spcAft>
                      </a:pPr>
                      <a:r>
                        <a:rPr lang="fr-FR" sz="1000" b="0">
                          <a:solidFill>
                            <a:srgbClr val="2E3092"/>
                          </a:solidFill>
                          <a:effectLst/>
                          <a:latin typeface="+mn-lt"/>
                        </a:rPr>
                        <a:t>Hébergement</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Droit d’engagement</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a:solidFill>
                            <a:srgbClr val="2E3092"/>
                          </a:solidFill>
                          <a:effectLst/>
                          <a:latin typeface="+mn-lt"/>
                        </a:rPr>
                        <a:t>14 € /élève</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900738255"/>
                  </a:ext>
                </a:extLst>
              </a:tr>
              <a:tr h="156126">
                <a:tc>
                  <a:txBody>
                    <a:bodyPr/>
                    <a:lstStyle/>
                    <a:p>
                      <a:pPr>
                        <a:lnSpc>
                          <a:spcPct val="107000"/>
                        </a:lnSpc>
                        <a:spcAft>
                          <a:spcPts val="800"/>
                        </a:spcAft>
                      </a:pPr>
                      <a:r>
                        <a:rPr lang="fr-FR" sz="1000" b="0">
                          <a:solidFill>
                            <a:srgbClr val="2E3092"/>
                          </a:solidFill>
                          <a:effectLst/>
                          <a:latin typeface="+mn-lt"/>
                        </a:rPr>
                        <a:t>Restauration </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Frais d’hébergement + petit déjeuner</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a:solidFill>
                            <a:srgbClr val="2E3092"/>
                          </a:solidFill>
                          <a:effectLst/>
                          <a:latin typeface="+mn-lt"/>
                        </a:rPr>
                        <a:t>35€/élève/nuit- max</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543728176"/>
                  </a:ext>
                </a:extLst>
              </a:tr>
              <a:tr h="156126">
                <a:tc>
                  <a:txBody>
                    <a:bodyPr/>
                    <a:lstStyle/>
                    <a:p>
                      <a:pPr>
                        <a:lnSpc>
                          <a:spcPct val="107000"/>
                        </a:lnSpc>
                        <a:spcAft>
                          <a:spcPts val="800"/>
                        </a:spcAft>
                      </a:pPr>
                      <a:r>
                        <a:rPr lang="fr-FR" sz="1000" b="0">
                          <a:solidFill>
                            <a:srgbClr val="2E3092"/>
                          </a:solidFill>
                          <a:effectLst/>
                          <a:latin typeface="+mn-lt"/>
                        </a:rPr>
                        <a:t>Navette </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ea typeface="Calibri" panose="020F0502020204030204" pitchFamily="34" charset="0"/>
                          <a:cs typeface="Times New Roman" panose="02020603050405020304" pitchFamily="18" charset="0"/>
                        </a:rPr>
                        <a:t>Repas du midi établissement en jour de semaine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a:solidFill>
                            <a:srgbClr val="2E3092"/>
                          </a:solidFill>
                          <a:effectLst/>
                          <a:latin typeface="+mn-lt"/>
                        </a:rPr>
                        <a:t>8,00€/élève-max</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3343093381"/>
                  </a:ext>
                </a:extLst>
              </a:tr>
              <a:tr h="319506">
                <a:tc>
                  <a:txBody>
                    <a:bodyPr/>
                    <a:lstStyle/>
                    <a:p>
                      <a:pPr>
                        <a:lnSpc>
                          <a:spcPct val="107000"/>
                        </a:lnSpc>
                        <a:spcAft>
                          <a:spcPts val="800"/>
                        </a:spcAft>
                      </a:pPr>
                      <a:r>
                        <a:rPr lang="fr-FR" sz="1000" b="0">
                          <a:solidFill>
                            <a:srgbClr val="2E3092"/>
                          </a:solidFill>
                          <a:effectLst/>
                          <a:latin typeface="+mn-lt"/>
                        </a:rPr>
                        <a:t>Activités </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ea typeface="Calibri" panose="020F0502020204030204" pitchFamily="34" charset="0"/>
                          <a:cs typeface="Times New Roman" panose="02020603050405020304" pitchFamily="18" charset="0"/>
                        </a:rPr>
                        <a:t>Repas vendu à l'unité avec prestataire ou repas établissement week-end, jour férié et soirée</a:t>
                      </a: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a:solidFill>
                            <a:srgbClr val="2E3092"/>
                          </a:solidFill>
                          <a:effectLst/>
                          <a:latin typeface="+mn-lt"/>
                        </a:rPr>
                        <a:t>9,50€/élève- max</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8462341"/>
                  </a:ext>
                </a:extLst>
              </a:tr>
              <a:tr h="156126">
                <a:tc>
                  <a:txBody>
                    <a:bodyPr/>
                    <a:lstStyle/>
                    <a:p>
                      <a:pPr>
                        <a:lnSpc>
                          <a:spcPct val="107000"/>
                        </a:lnSpc>
                        <a:spcAft>
                          <a:spcPts val="800"/>
                        </a:spcAft>
                      </a:pPr>
                      <a:r>
                        <a:rPr lang="fr-FR" sz="1000" b="0">
                          <a:solidFill>
                            <a:srgbClr val="2E3092"/>
                          </a:solidFill>
                          <a:effectLst/>
                          <a:latin typeface="+mn-lt"/>
                        </a:rPr>
                        <a:t>Textile </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Panier repas</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algn="l" defTabSz="914400" eaLnBrk="1" fontAlgn="auto" latinLnBrk="0" hangingPunct="1">
                        <a:lnSpc>
                          <a:spcPct val="107000"/>
                        </a:lnSpc>
                        <a:spcBef>
                          <a:spcPts val="0"/>
                        </a:spcBef>
                        <a:spcAft>
                          <a:spcPts val="800"/>
                        </a:spcAft>
                        <a:buClrTx/>
                        <a:buSzTx/>
                        <a:buFontTx/>
                        <a:buNone/>
                        <a:tabLst/>
                        <a:defRPr/>
                      </a:pPr>
                      <a:r>
                        <a:rPr lang="fr-FR" sz="1000">
                          <a:solidFill>
                            <a:srgbClr val="2E3092"/>
                          </a:solidFill>
                          <a:effectLst/>
                          <a:latin typeface="+mn-lt"/>
                        </a:rPr>
                        <a:t>6,10€/élève- max</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551513687"/>
                  </a:ext>
                </a:extLst>
              </a:tr>
              <a:tr h="156126">
                <a:tc>
                  <a:txBody>
                    <a:bodyPr/>
                    <a:lstStyle/>
                    <a:p>
                      <a:pPr>
                        <a:lnSpc>
                          <a:spcPct val="107000"/>
                        </a:lnSpc>
                        <a:spcAft>
                          <a:spcPts val="800"/>
                        </a:spcAft>
                      </a:pPr>
                      <a:r>
                        <a:rPr lang="fr-FR" sz="1000" b="0">
                          <a:solidFill>
                            <a:srgbClr val="2E3092"/>
                          </a:solidFill>
                          <a:effectLst/>
                          <a:latin typeface="+mn-lt"/>
                        </a:rPr>
                        <a:t>Compétitions : fruits +coupe…</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fr-FR" sz="1000">
                          <a:solidFill>
                            <a:srgbClr val="2E3092"/>
                          </a:solidFill>
                          <a:effectLst/>
                          <a:latin typeface="+mn-lt"/>
                        </a:rPr>
                        <a:t>Différentes aides </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tc>
                  <a:txBody>
                    <a:bodyPr/>
                    <a:lstStyle/>
                    <a:p>
                      <a:pPr algn="l">
                        <a:lnSpc>
                          <a:spcPct val="107000"/>
                        </a:lnSpc>
                        <a:spcAft>
                          <a:spcPts val="800"/>
                        </a:spcAft>
                      </a:pPr>
                      <a:r>
                        <a:rPr lang="fr-FR" sz="1000">
                          <a:solidFill>
                            <a:srgbClr val="2E3092"/>
                          </a:solidFill>
                          <a:effectLst/>
                          <a:latin typeface="+mn-lt"/>
                        </a:rPr>
                        <a:t> </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rgbClr val="45479E"/>
                      </a:solidFill>
                      <a:prstDash val="solid"/>
                      <a:round/>
                      <a:headEnd type="none" w="med" len="med"/>
                      <a:tailEnd type="none" w="med" len="med"/>
                    </a:lnB>
                    <a:noFill/>
                  </a:tcPr>
                </a:tc>
                <a:extLst>
                  <a:ext uri="{0D108BD9-81ED-4DB2-BD59-A6C34878D82A}">
                    <a16:rowId xmlns:a16="http://schemas.microsoft.com/office/drawing/2014/main" val="2013149983"/>
                  </a:ext>
                </a:extLst>
              </a:tr>
              <a:tr h="156126">
                <a:tc>
                  <a:txBody>
                    <a:bodyPr/>
                    <a:lstStyle/>
                    <a:p>
                      <a:pPr>
                        <a:lnSpc>
                          <a:spcPct val="107000"/>
                        </a:lnSpc>
                        <a:spcAft>
                          <a:spcPts val="800"/>
                        </a:spcAft>
                      </a:pPr>
                      <a:r>
                        <a:rPr lang="fr-FR" sz="1000" b="0">
                          <a:solidFill>
                            <a:srgbClr val="2E3092"/>
                          </a:solidFill>
                          <a:effectLst/>
                          <a:latin typeface="+mn-lt"/>
                        </a:rPr>
                        <a:t>Convivialité</a:t>
                      </a:r>
                      <a:endParaRPr lang="fr-FR" sz="1000" b="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a:effectLst/>
                          <a:latin typeface="+mn-lt"/>
                        </a:rPr>
                        <a:t> </a:t>
                      </a:r>
                      <a:endParaRPr lang="fr-FR" sz="100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 </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r-FR" sz="1000">
                          <a:solidFill>
                            <a:srgbClr val="2E3092"/>
                          </a:solidFill>
                          <a:effectLst/>
                          <a:latin typeface="+mn-lt"/>
                        </a:rPr>
                        <a:t> </a:t>
                      </a:r>
                      <a:endParaRPr lang="fr-FR" sz="1000">
                        <a:solidFill>
                          <a:srgbClr val="2E3092"/>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rgbClr val="2E309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5479E"/>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140370"/>
                  </a:ext>
                </a:extLst>
              </a:tr>
            </a:tbl>
          </a:graphicData>
        </a:graphic>
      </p:graphicFrame>
      <p:grpSp>
        <p:nvGrpSpPr>
          <p:cNvPr id="24" name="object 34">
            <a:extLst>
              <a:ext uri="{FF2B5EF4-FFF2-40B4-BE49-F238E27FC236}">
                <a16:creationId xmlns:a16="http://schemas.microsoft.com/office/drawing/2014/main" id="{FC546789-74F6-7D8C-EF25-379EFD5CC97F}"/>
              </a:ext>
            </a:extLst>
          </p:cNvPr>
          <p:cNvGrpSpPr/>
          <p:nvPr/>
        </p:nvGrpSpPr>
        <p:grpSpPr>
          <a:xfrm>
            <a:off x="4734681" y="4159533"/>
            <a:ext cx="374849" cy="378475"/>
            <a:chOff x="1122715" y="2559591"/>
            <a:chExt cx="374849" cy="378475"/>
          </a:xfrm>
        </p:grpSpPr>
        <p:sp>
          <p:nvSpPr>
            <p:cNvPr id="25" name="object 35">
              <a:extLst>
                <a:ext uri="{FF2B5EF4-FFF2-40B4-BE49-F238E27FC236}">
                  <a16:creationId xmlns:a16="http://schemas.microsoft.com/office/drawing/2014/main" id="{262FC354-1FF9-F99C-D4DA-C5517BB43AE8}"/>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26" name="object 36">
              <a:extLst>
                <a:ext uri="{FF2B5EF4-FFF2-40B4-BE49-F238E27FC236}">
                  <a16:creationId xmlns:a16="http://schemas.microsoft.com/office/drawing/2014/main" id="{1D2169D8-6241-35E9-B1AA-55203014BEAF}"/>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27" name="object 37">
              <a:extLst>
                <a:ext uri="{FF2B5EF4-FFF2-40B4-BE49-F238E27FC236}">
                  <a16:creationId xmlns:a16="http://schemas.microsoft.com/office/drawing/2014/main" id="{09CBF88D-8B7D-77E6-BEBC-D5A6635B7A0B}"/>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36" name="object 5">
            <a:extLst>
              <a:ext uri="{FF2B5EF4-FFF2-40B4-BE49-F238E27FC236}">
                <a16:creationId xmlns:a16="http://schemas.microsoft.com/office/drawing/2014/main" id="{BC6704BD-1897-537F-C578-3516DACDAD95}"/>
              </a:ext>
            </a:extLst>
          </p:cNvPr>
          <p:cNvSpPr txBox="1"/>
          <p:nvPr/>
        </p:nvSpPr>
        <p:spPr>
          <a:xfrm>
            <a:off x="5341628" y="4208862"/>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Santé/Sécurité</a:t>
            </a:r>
          </a:p>
        </p:txBody>
      </p:sp>
      <p:sp>
        <p:nvSpPr>
          <p:cNvPr id="2" name="object 4">
            <a:extLst>
              <a:ext uri="{FF2B5EF4-FFF2-40B4-BE49-F238E27FC236}">
                <a16:creationId xmlns:a16="http://schemas.microsoft.com/office/drawing/2014/main" id="{45C146C1-C6E0-F97E-782B-2593B226A163}"/>
              </a:ext>
            </a:extLst>
          </p:cNvPr>
          <p:cNvSpPr txBox="1">
            <a:spLocks/>
          </p:cNvSpPr>
          <p:nvPr/>
        </p:nvSpPr>
        <p:spPr>
          <a:xfrm>
            <a:off x="3419037" y="204536"/>
            <a:ext cx="230592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Finances</a:t>
            </a:r>
          </a:p>
        </p:txBody>
      </p:sp>
      <p:sp>
        <p:nvSpPr>
          <p:cNvPr id="5" name="object 7">
            <a:extLst>
              <a:ext uri="{FF2B5EF4-FFF2-40B4-BE49-F238E27FC236}">
                <a16:creationId xmlns:a16="http://schemas.microsoft.com/office/drawing/2014/main" id="{B2E456C1-75F9-18F8-4A64-3D6394D5BF94}"/>
              </a:ext>
            </a:extLst>
          </p:cNvPr>
          <p:cNvSpPr txBox="1"/>
          <p:nvPr/>
        </p:nvSpPr>
        <p:spPr>
          <a:xfrm>
            <a:off x="735591" y="1258702"/>
            <a:ext cx="7672818" cy="98232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Constitution dossier de demande de subventions (avant octobre-novembre)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Appel aux partenaires : municipalité/agglo/département/région, fédération (comité départemental/ligue)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Appel aux sponsors : locaux, parents d’élèves,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Gestion des inscriptions (en lien avec commission secrétariat/administratif), reçus aux délégations – établissements</a:t>
            </a:r>
          </a:p>
        </p:txBody>
      </p:sp>
      <p:cxnSp>
        <p:nvCxnSpPr>
          <p:cNvPr id="6" name="Connecteur droit 5">
            <a:extLst>
              <a:ext uri="{FF2B5EF4-FFF2-40B4-BE49-F238E27FC236}">
                <a16:creationId xmlns:a16="http://schemas.microsoft.com/office/drawing/2014/main" id="{C82F613F-1912-57FB-B882-596D9BB20467}"/>
              </a:ext>
            </a:extLst>
          </p:cNvPr>
          <p:cNvCxnSpPr>
            <a:cxnSpLocks/>
          </p:cNvCxnSpPr>
          <p:nvPr/>
        </p:nvCxnSpPr>
        <p:spPr>
          <a:xfrm>
            <a:off x="4608914" y="4159533"/>
            <a:ext cx="0" cy="197384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id="{D55FA9B0-066A-4E73-7E59-E243F8EFC9F1}"/>
              </a:ext>
            </a:extLst>
          </p:cNvPr>
          <p:cNvSpPr txBox="1"/>
          <p:nvPr/>
        </p:nvSpPr>
        <p:spPr>
          <a:xfrm>
            <a:off x="245332" y="4680406"/>
            <a:ext cx="4234214" cy="1166986"/>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Navettes entre les différents lieux des compétitions si éloignés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 spécifique pour les officiels, invités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Navettes pour les repas.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Navettes pour gare et pour le 1</a:t>
            </a:r>
            <a:r>
              <a:rPr lang="fr-FR" sz="1200" baseline="30000">
                <a:solidFill>
                  <a:srgbClr val="2E3092"/>
                </a:solidFill>
                <a:latin typeface="Calibri"/>
                <a:cs typeface="Calibri"/>
              </a:rPr>
              <a:t>er</a:t>
            </a:r>
            <a:r>
              <a:rPr lang="fr-FR" sz="1200">
                <a:solidFill>
                  <a:srgbClr val="2E3092"/>
                </a:solidFill>
                <a:latin typeface="Calibri"/>
                <a:cs typeface="Calibri"/>
              </a:rPr>
              <a:t> et dernier jour : attention particulière pour l’amplitude horaire des chauffeurs de car </a:t>
            </a:r>
          </a:p>
        </p:txBody>
      </p:sp>
      <p:sp>
        <p:nvSpPr>
          <p:cNvPr id="15" name="object 7">
            <a:extLst>
              <a:ext uri="{FF2B5EF4-FFF2-40B4-BE49-F238E27FC236}">
                <a16:creationId xmlns:a16="http://schemas.microsoft.com/office/drawing/2014/main" id="{9B0B9B51-3435-ABB2-5D2B-BE3FE6EB79AB}"/>
              </a:ext>
            </a:extLst>
          </p:cNvPr>
          <p:cNvSpPr txBox="1"/>
          <p:nvPr/>
        </p:nvSpPr>
        <p:spPr>
          <a:xfrm>
            <a:off x="4755024" y="4680406"/>
            <a:ext cx="4234214" cy="1351652"/>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Prévenir les pompiers ou service d’urgence.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une pharmacie dans chaque installation sportive (responsable de salle)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Possible de solliciter un parent d’élève qui travaille dans le médical = médecin, infirmier, kiné…</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un vestiaire « contrôle anti-dopage »</a:t>
            </a:r>
          </a:p>
        </p:txBody>
      </p:sp>
    </p:spTree>
    <p:extLst>
      <p:ext uri="{BB962C8B-B14F-4D97-AF65-F5344CB8AC3E}">
        <p14:creationId xmlns:p14="http://schemas.microsoft.com/office/powerpoint/2010/main" val="130111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4">
            <a:extLst>
              <a:ext uri="{FF2B5EF4-FFF2-40B4-BE49-F238E27FC236}">
                <a16:creationId xmlns:a16="http://schemas.microsoft.com/office/drawing/2014/main" id="{0C94E808-639F-8F45-C729-FC9AD0347DFA}"/>
              </a:ext>
            </a:extLst>
          </p:cNvPr>
          <p:cNvGrpSpPr/>
          <p:nvPr/>
        </p:nvGrpSpPr>
        <p:grpSpPr>
          <a:xfrm>
            <a:off x="1142309" y="873035"/>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 name="object 5">
            <a:extLst>
              <a:ext uri="{FF2B5EF4-FFF2-40B4-BE49-F238E27FC236}">
                <a16:creationId xmlns:a16="http://schemas.microsoft.com/office/drawing/2014/main" id="{CE43536A-B97F-F551-6DEA-F9DFB6F3C319}"/>
              </a:ext>
            </a:extLst>
          </p:cNvPr>
          <p:cNvSpPr txBox="1"/>
          <p:nvPr/>
        </p:nvSpPr>
        <p:spPr>
          <a:xfrm>
            <a:off x="1771003" y="948949"/>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Quelques exemples </a:t>
            </a:r>
          </a:p>
        </p:txBody>
      </p:sp>
      <p:sp>
        <p:nvSpPr>
          <p:cNvPr id="9" name="object 5">
            <a:extLst>
              <a:ext uri="{FF2B5EF4-FFF2-40B4-BE49-F238E27FC236}">
                <a16:creationId xmlns:a16="http://schemas.microsoft.com/office/drawing/2014/main" id="{FF3AD86D-C194-A4D3-F963-800414A15509}"/>
              </a:ext>
            </a:extLst>
          </p:cNvPr>
          <p:cNvSpPr txBox="1"/>
          <p:nvPr/>
        </p:nvSpPr>
        <p:spPr>
          <a:xfrm>
            <a:off x="1771003" y="4587904"/>
            <a:ext cx="2329308"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Convivialité</a:t>
            </a:r>
          </a:p>
        </p:txBody>
      </p:sp>
      <p:grpSp>
        <p:nvGrpSpPr>
          <p:cNvPr id="11" name="object 34">
            <a:extLst>
              <a:ext uri="{FF2B5EF4-FFF2-40B4-BE49-F238E27FC236}">
                <a16:creationId xmlns:a16="http://schemas.microsoft.com/office/drawing/2014/main" id="{80EAC52C-387F-F7B6-D9D5-234F7C878681}"/>
              </a:ext>
            </a:extLst>
          </p:cNvPr>
          <p:cNvGrpSpPr/>
          <p:nvPr/>
        </p:nvGrpSpPr>
        <p:grpSpPr>
          <a:xfrm>
            <a:off x="1176761" y="4527311"/>
            <a:ext cx="374849" cy="378475"/>
            <a:chOff x="1122715" y="2559591"/>
            <a:chExt cx="374849" cy="378475"/>
          </a:xfrm>
        </p:grpSpPr>
        <p:sp>
          <p:nvSpPr>
            <p:cNvPr id="13" name="object 35">
              <a:extLst>
                <a:ext uri="{FF2B5EF4-FFF2-40B4-BE49-F238E27FC236}">
                  <a16:creationId xmlns:a16="http://schemas.microsoft.com/office/drawing/2014/main" id="{3DA25E4A-D37C-7B73-85A9-F07FC417EAB9}"/>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14" name="object 36">
              <a:extLst>
                <a:ext uri="{FF2B5EF4-FFF2-40B4-BE49-F238E27FC236}">
                  <a16:creationId xmlns:a16="http://schemas.microsoft.com/office/drawing/2014/main" id="{7EB35826-E963-60C1-BBB4-3246156A492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17" name="object 37">
              <a:extLst>
                <a:ext uri="{FF2B5EF4-FFF2-40B4-BE49-F238E27FC236}">
                  <a16:creationId xmlns:a16="http://schemas.microsoft.com/office/drawing/2014/main" id="{400304C1-9A92-8095-FBE3-B76C18050150}"/>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2" name="object 4">
            <a:extLst>
              <a:ext uri="{FF2B5EF4-FFF2-40B4-BE49-F238E27FC236}">
                <a16:creationId xmlns:a16="http://schemas.microsoft.com/office/drawing/2014/main" id="{5555D6FE-29AB-CAC3-0B11-7B7CBCA9AE11}"/>
              </a:ext>
            </a:extLst>
          </p:cNvPr>
          <p:cNvSpPr txBox="1">
            <a:spLocks/>
          </p:cNvSpPr>
          <p:nvPr/>
        </p:nvSpPr>
        <p:spPr>
          <a:xfrm>
            <a:off x="2261783" y="204536"/>
            <a:ext cx="4620434"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chemeClr val="bg1"/>
                </a:solidFill>
              </a:rPr>
              <a:t>Aspect environnemental et convivial</a:t>
            </a:r>
          </a:p>
        </p:txBody>
      </p:sp>
      <p:sp>
        <p:nvSpPr>
          <p:cNvPr id="6" name="object 7">
            <a:extLst>
              <a:ext uri="{FF2B5EF4-FFF2-40B4-BE49-F238E27FC236}">
                <a16:creationId xmlns:a16="http://schemas.microsoft.com/office/drawing/2014/main" id="{F264F992-89E6-2B3E-8312-F98487D40F0C}"/>
              </a:ext>
            </a:extLst>
          </p:cNvPr>
          <p:cNvSpPr txBox="1"/>
          <p:nvPr/>
        </p:nvSpPr>
        <p:spPr>
          <a:xfrm>
            <a:off x="735591" y="1431228"/>
            <a:ext cx="7672818" cy="2736647"/>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Logo</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Point info (résultats, navettes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Photos des cordées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Apéro des terroirs </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Offrir un maillot ou gobelet ou…</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Cadeaux de départ aux accompagnateurs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1 livret d’accueil</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Vérifier les conditions prévues par la charte Natura 2000 ainsi que des conditions particulières lors de passages dans des secteurs privés.</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La dimension environnementale, gestion du site, des locaux, des déchets ne doit pas être oubliée.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Prévoir sacs poubelles en conséquence, gobelets réutilisables...</a:t>
            </a:r>
          </a:p>
        </p:txBody>
      </p:sp>
      <p:sp>
        <p:nvSpPr>
          <p:cNvPr id="15" name="object 7">
            <a:extLst>
              <a:ext uri="{FF2B5EF4-FFF2-40B4-BE49-F238E27FC236}">
                <a16:creationId xmlns:a16="http://schemas.microsoft.com/office/drawing/2014/main" id="{E09A6002-6E72-01B3-F5B7-7DC2BB6EA1D2}"/>
              </a:ext>
            </a:extLst>
          </p:cNvPr>
          <p:cNvSpPr txBox="1"/>
          <p:nvPr/>
        </p:nvSpPr>
        <p:spPr>
          <a:xfrm>
            <a:off x="735591" y="5092808"/>
            <a:ext cx="7672818" cy="459100"/>
          </a:xfrm>
          <a:prstGeom prst="rect">
            <a:avLst/>
          </a:prstGeom>
        </p:spPr>
        <p:txBody>
          <a:bodyPr vert="horz" wrap="square" lIns="0" tIns="12700" rIns="0" bIns="0" rtlCol="0">
            <a:spAutoFit/>
          </a:bodyPr>
          <a:lstStyle/>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Demande licence provisoire en fonction des catégories de boissons vendues = mairie et préfecture</a:t>
            </a:r>
          </a:p>
          <a:p>
            <a:pPr marL="183600" indent="-172800">
              <a:spcBef>
                <a:spcPts val="600"/>
              </a:spcBef>
              <a:buClr>
                <a:srgbClr val="E8532B"/>
              </a:buClr>
              <a:buFont typeface="Wingdings" pitchFamily="2" charset="2"/>
              <a:buChar char="ü"/>
            </a:pPr>
            <a:r>
              <a:rPr lang="fr-FR" sz="1200">
                <a:solidFill>
                  <a:srgbClr val="2E3092"/>
                </a:solidFill>
                <a:latin typeface="Calibri"/>
                <a:cs typeface="Calibri"/>
              </a:rPr>
              <a:t>Se poser la question du forfait </a:t>
            </a:r>
            <a:r>
              <a:rPr lang="fr-FR" sz="1200">
                <a:solidFill>
                  <a:srgbClr val="2E3092"/>
                </a:solidFill>
                <a:latin typeface="Calibri"/>
                <a:cs typeface="Calibri"/>
                <a:hlinkClick r:id="rId2"/>
              </a:rPr>
              <a:t>SACEM</a:t>
            </a:r>
            <a:r>
              <a:rPr lang="fr-FR" sz="1200">
                <a:solidFill>
                  <a:srgbClr val="2E3092"/>
                </a:solidFill>
                <a:latin typeface="Calibri"/>
                <a:cs typeface="Calibri"/>
              </a:rPr>
              <a:t> : sono journée, sono « Soirée », spectacle</a:t>
            </a:r>
          </a:p>
        </p:txBody>
      </p:sp>
    </p:spTree>
    <p:extLst>
      <p:ext uri="{BB962C8B-B14F-4D97-AF65-F5344CB8AC3E}">
        <p14:creationId xmlns:p14="http://schemas.microsoft.com/office/powerpoint/2010/main" val="302434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23196F-935E-5F5F-C039-349570E8CC53}"/>
              </a:ext>
            </a:extLst>
          </p:cNvPr>
          <p:cNvPicPr>
            <a:picLocks noChangeAspect="1"/>
          </p:cNvPicPr>
          <p:nvPr/>
        </p:nvPicPr>
        <p:blipFill>
          <a:blip r:embed="rId2"/>
          <a:stretch>
            <a:fillRect/>
          </a:stretch>
        </p:blipFill>
        <p:spPr>
          <a:xfrm>
            <a:off x="2895600" y="2362200"/>
            <a:ext cx="3276600" cy="521888"/>
          </a:xfrm>
          <a:prstGeom prst="rect">
            <a:avLst/>
          </a:prstGeom>
        </p:spPr>
      </p:pic>
      <p:sp>
        <p:nvSpPr>
          <p:cNvPr id="3" name="object 3">
            <a:extLst>
              <a:ext uri="{FF2B5EF4-FFF2-40B4-BE49-F238E27FC236}">
                <a16:creationId xmlns:a16="http://schemas.microsoft.com/office/drawing/2014/main" id="{73ADD629-F004-52A5-FD08-CCCA57376D67}"/>
              </a:ext>
            </a:extLst>
          </p:cNvPr>
          <p:cNvSpPr txBox="1">
            <a:spLocks/>
          </p:cNvSpPr>
          <p:nvPr/>
        </p:nvSpPr>
        <p:spPr>
          <a:xfrm>
            <a:off x="2743200" y="1676400"/>
            <a:ext cx="3487704" cy="386644"/>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400" spc="-20">
                <a:solidFill>
                  <a:schemeClr val="bg1"/>
                </a:solidFill>
                <a:latin typeface="Calibri Light" panose="020F0302020204030204" pitchFamily="34" charset="0"/>
                <a:cs typeface="Calibri Light" panose="020F0302020204030204" pitchFamily="34" charset="0"/>
              </a:rPr>
              <a:t>Suivez-nous</a:t>
            </a:r>
            <a:endParaRPr lang="fr-FR" sz="2400">
              <a:solidFill>
                <a:schemeClr val="bg1"/>
              </a:solidFill>
              <a:latin typeface="Calibri Light" panose="020F0302020204030204" pitchFamily="34" charset="0"/>
              <a:cs typeface="Calibri Light" panose="020F0302020204030204" pitchFamily="34" charset="0"/>
            </a:endParaRPr>
          </a:p>
        </p:txBody>
      </p:sp>
      <p:sp>
        <p:nvSpPr>
          <p:cNvPr id="4" name="object 3">
            <a:extLst>
              <a:ext uri="{FF2B5EF4-FFF2-40B4-BE49-F238E27FC236}">
                <a16:creationId xmlns:a16="http://schemas.microsoft.com/office/drawing/2014/main" id="{CD9DC9D9-071F-9618-A7D5-A2B4F95A4B67}"/>
              </a:ext>
            </a:extLst>
          </p:cNvPr>
          <p:cNvSpPr txBox="1">
            <a:spLocks/>
          </p:cNvSpPr>
          <p:nvPr/>
        </p:nvSpPr>
        <p:spPr>
          <a:xfrm>
            <a:off x="2828147" y="2967355"/>
            <a:ext cx="3487704" cy="448200"/>
          </a:xfrm>
          <a:prstGeom prst="rect">
            <a:avLst/>
          </a:prstGeom>
        </p:spPr>
        <p:txBody>
          <a:bodyPr vert="horz" wrap="square" lIns="0" tIns="17145" rIns="0" bIns="0" rtlCol="0">
            <a:spAutoFit/>
          </a:bodyPr>
          <a:lstStyle>
            <a:lvl1pPr>
              <a:defRPr>
                <a:latin typeface="+mj-lt"/>
                <a:ea typeface="+mj-ea"/>
                <a:cs typeface="+mj-cs"/>
              </a:defRPr>
            </a:lvl1pPr>
          </a:lstStyle>
          <a:p>
            <a:pPr marL="13970" algn="ctr">
              <a:spcBef>
                <a:spcPts val="135"/>
              </a:spcBef>
            </a:pPr>
            <a:r>
              <a:rPr lang="fr-FR" sz="2800" b="1" spc="-20" err="1">
                <a:solidFill>
                  <a:schemeClr val="bg1"/>
                </a:solidFill>
                <a:latin typeface="Calibri"/>
                <a:cs typeface="Calibri"/>
              </a:rPr>
              <a:t>ugsel.org</a:t>
            </a:r>
            <a:endParaRPr lang="fr-FR" sz="2800">
              <a:solidFill>
                <a:schemeClr val="bg1"/>
              </a:solidFill>
              <a:latin typeface="Calibri"/>
              <a:cs typeface="Calibri"/>
            </a:endParaRPr>
          </a:p>
        </p:txBody>
      </p:sp>
      <p:pic>
        <p:nvPicPr>
          <p:cNvPr id="5" name="Image 4">
            <a:extLst>
              <a:ext uri="{FF2B5EF4-FFF2-40B4-BE49-F238E27FC236}">
                <a16:creationId xmlns:a16="http://schemas.microsoft.com/office/drawing/2014/main" id="{F8739214-141C-C64B-DF1C-FEAE7D891D57}"/>
              </a:ext>
            </a:extLst>
          </p:cNvPr>
          <p:cNvPicPr>
            <a:picLocks noChangeAspect="1"/>
          </p:cNvPicPr>
          <p:nvPr/>
        </p:nvPicPr>
        <p:blipFill>
          <a:blip r:embed="rId3"/>
          <a:stretch>
            <a:fillRect/>
          </a:stretch>
        </p:blipFill>
        <p:spPr>
          <a:xfrm>
            <a:off x="3873903" y="593372"/>
            <a:ext cx="1226297" cy="933450"/>
          </a:xfrm>
          <a:prstGeom prst="rect">
            <a:avLst/>
          </a:prstGeom>
        </p:spPr>
      </p:pic>
    </p:spTree>
    <p:extLst>
      <p:ext uri="{BB962C8B-B14F-4D97-AF65-F5344CB8AC3E}">
        <p14:creationId xmlns:p14="http://schemas.microsoft.com/office/powerpoint/2010/main" val="261398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2750" y="660534"/>
            <a:ext cx="2575086"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chemeClr val="bg1"/>
                </a:solidFill>
              </a:rPr>
              <a:t>OBJECTIF DE CE GUIDE</a:t>
            </a:r>
          </a:p>
        </p:txBody>
      </p:sp>
      <p:sp>
        <p:nvSpPr>
          <p:cNvPr id="4" name="object 5">
            <a:extLst>
              <a:ext uri="{FF2B5EF4-FFF2-40B4-BE49-F238E27FC236}">
                <a16:creationId xmlns:a16="http://schemas.microsoft.com/office/drawing/2014/main" id="{A6903F5F-0239-23A2-DE3E-4A4BEE7CE29E}"/>
              </a:ext>
            </a:extLst>
          </p:cNvPr>
          <p:cNvSpPr txBox="1"/>
          <p:nvPr/>
        </p:nvSpPr>
        <p:spPr>
          <a:xfrm>
            <a:off x="891717" y="1678036"/>
            <a:ext cx="6983320" cy="3783087"/>
          </a:xfrm>
          <a:prstGeom prst="rect">
            <a:avLst/>
          </a:prstGeom>
        </p:spPr>
        <p:txBody>
          <a:bodyPr vert="horz" wrap="square" lIns="0" tIns="12700" rIns="0" bIns="0" rtlCol="0">
            <a:spAutoFit/>
          </a:bodyPr>
          <a:lstStyle/>
          <a:p>
            <a:pPr marL="12700" algn="just">
              <a:lnSpc>
                <a:spcPct val="100000"/>
              </a:lnSpc>
              <a:spcBef>
                <a:spcPts val="100"/>
              </a:spcBef>
            </a:pPr>
            <a:r>
              <a:rPr lang="fr-FR" sz="1600">
                <a:solidFill>
                  <a:srgbClr val="2E3092"/>
                </a:solidFill>
                <a:latin typeface="Calibri"/>
                <a:cs typeface="Calibri"/>
              </a:rPr>
              <a:t>Le guide de l’organisateur constitue la base des règles et directives pour l’organisation d’une </a:t>
            </a:r>
            <a:r>
              <a:rPr lang="fr-FR" sz="1600">
                <a:solidFill>
                  <a:srgbClr val="45479E"/>
                </a:solidFill>
                <a:latin typeface="Calibri"/>
                <a:cs typeface="Calibri"/>
              </a:rPr>
              <a:t>compétition</a:t>
            </a:r>
            <a:r>
              <a:rPr lang="fr-FR" sz="1600">
                <a:solidFill>
                  <a:srgbClr val="2E3092"/>
                </a:solidFill>
                <a:latin typeface="Calibri"/>
                <a:cs typeface="Calibri"/>
              </a:rPr>
              <a:t> UGSEL Nationale. Il définit les responsabilités réciproques des différents partenaires, ainsi que l’ensemble des tâches inhérentes à la mise en place d’un tel évènement.</a:t>
            </a:r>
          </a:p>
          <a:p>
            <a:pPr marL="12700" algn="just">
              <a:lnSpc>
                <a:spcPct val="100000"/>
              </a:lnSpc>
              <a:spcBef>
                <a:spcPts val="100"/>
              </a:spcBef>
            </a:pPr>
            <a:endParaRPr lang="fr-FR" sz="1600">
              <a:solidFill>
                <a:srgbClr val="2E3092"/>
              </a:solidFill>
              <a:latin typeface="Calibri"/>
              <a:cs typeface="Calibri"/>
            </a:endParaRPr>
          </a:p>
          <a:p>
            <a:pPr marL="12700" algn="just">
              <a:lnSpc>
                <a:spcPct val="100000"/>
              </a:lnSpc>
              <a:spcBef>
                <a:spcPts val="100"/>
              </a:spcBef>
            </a:pPr>
            <a:endParaRPr lang="fr-FR" sz="1600">
              <a:solidFill>
                <a:srgbClr val="2E3092"/>
              </a:solidFill>
              <a:latin typeface="Calibri"/>
              <a:cs typeface="Calibri"/>
            </a:endParaRPr>
          </a:p>
          <a:p>
            <a:pPr marL="12700" algn="just">
              <a:lnSpc>
                <a:spcPct val="100000"/>
              </a:lnSpc>
              <a:spcBef>
                <a:spcPts val="100"/>
              </a:spcBef>
            </a:pPr>
            <a:r>
              <a:rPr lang="fr-FR" sz="1600">
                <a:solidFill>
                  <a:srgbClr val="2E3092"/>
                </a:solidFill>
                <a:latin typeface="Calibri"/>
                <a:cs typeface="Calibri"/>
              </a:rPr>
              <a:t>Permettre à chaque comité, candidat à l’organisation d’un championnat national UGSEL, de connaître quels sont les « rouages » et les outils nécessaires à une compétition.</a:t>
            </a:r>
          </a:p>
          <a:p>
            <a:pPr marL="12700" algn="just">
              <a:lnSpc>
                <a:spcPct val="100000"/>
              </a:lnSpc>
              <a:spcBef>
                <a:spcPts val="100"/>
              </a:spcBef>
            </a:pPr>
            <a:endParaRPr lang="fr-FR" sz="1600">
              <a:solidFill>
                <a:srgbClr val="2E3092"/>
              </a:solidFill>
              <a:latin typeface="Calibri"/>
              <a:cs typeface="Calibri"/>
            </a:endParaRPr>
          </a:p>
          <a:p>
            <a:pPr marL="12700" algn="just">
              <a:lnSpc>
                <a:spcPct val="100000"/>
              </a:lnSpc>
              <a:spcBef>
                <a:spcPts val="100"/>
              </a:spcBef>
            </a:pPr>
            <a:endParaRPr lang="fr-FR" sz="1600">
              <a:solidFill>
                <a:srgbClr val="2E3092"/>
              </a:solidFill>
              <a:latin typeface="Calibri"/>
              <a:cs typeface="Calibri"/>
            </a:endParaRPr>
          </a:p>
          <a:p>
            <a:pPr marL="12700" algn="just">
              <a:lnSpc>
                <a:spcPct val="100000"/>
              </a:lnSpc>
              <a:spcBef>
                <a:spcPts val="100"/>
              </a:spcBef>
            </a:pPr>
            <a:r>
              <a:rPr lang="fr-FR" sz="1600">
                <a:solidFill>
                  <a:srgbClr val="2E3092"/>
                </a:solidFill>
                <a:latin typeface="Calibri"/>
                <a:cs typeface="Calibri"/>
              </a:rPr>
              <a:t>Le guide de l’organisateur aura pour objectif de mettre en avant les différents aspects de l’organisation. Ce document doit assurer la re conductibilité de l’évènement, et ce quel que soit l’organisateur. Il constitue la « feuille de route » pour le comité organisateur.</a:t>
            </a:r>
          </a:p>
        </p:txBody>
      </p:sp>
    </p:spTree>
    <p:extLst>
      <p:ext uri="{BB962C8B-B14F-4D97-AF65-F5344CB8AC3E}">
        <p14:creationId xmlns:p14="http://schemas.microsoft.com/office/powerpoint/2010/main" val="402491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83172" y="200474"/>
            <a:ext cx="4670393"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chemeClr val="bg1"/>
                </a:solidFill>
              </a:rPr>
              <a:t>Vue d’ensemble de l’organisateur</a:t>
            </a:r>
          </a:p>
        </p:txBody>
      </p:sp>
      <p:sp>
        <p:nvSpPr>
          <p:cNvPr id="4" name="object 5">
            <a:extLst>
              <a:ext uri="{FF2B5EF4-FFF2-40B4-BE49-F238E27FC236}">
                <a16:creationId xmlns:a16="http://schemas.microsoft.com/office/drawing/2014/main" id="{A6903F5F-0239-23A2-DE3E-4A4BEE7CE29E}"/>
              </a:ext>
            </a:extLst>
          </p:cNvPr>
          <p:cNvSpPr txBox="1"/>
          <p:nvPr/>
        </p:nvSpPr>
        <p:spPr>
          <a:xfrm>
            <a:off x="877708" y="552799"/>
            <a:ext cx="7650075" cy="1418337"/>
          </a:xfrm>
          <a:prstGeom prst="rect">
            <a:avLst/>
          </a:prstGeom>
        </p:spPr>
        <p:txBody>
          <a:bodyPr vert="horz" wrap="square" lIns="0" tIns="12700" rIns="0" bIns="0" rtlCol="0">
            <a:spAutoFit/>
          </a:bodyPr>
          <a:lstStyle/>
          <a:p>
            <a:pPr marL="12700">
              <a:lnSpc>
                <a:spcPct val="100000"/>
              </a:lnSpc>
              <a:spcBef>
                <a:spcPts val="100"/>
              </a:spcBef>
            </a:pPr>
            <a:r>
              <a:rPr lang="fr-FR" sz="1600">
                <a:solidFill>
                  <a:srgbClr val="2E3092"/>
                </a:solidFill>
                <a:latin typeface="Calibri"/>
                <a:cs typeface="Calibri"/>
              </a:rPr>
              <a:t> </a:t>
            </a:r>
            <a:r>
              <a:rPr lang="fr-FR" sz="1200" b="1">
                <a:solidFill>
                  <a:srgbClr val="2E3092"/>
                </a:solidFill>
                <a:latin typeface="Calibri"/>
                <a:cs typeface="Calibri"/>
              </a:rPr>
              <a:t>Le comité d’organisation du championnat</a:t>
            </a:r>
          </a:p>
          <a:p>
            <a:pPr marL="538163" lvl="2" algn="just">
              <a:spcBef>
                <a:spcPts val="100"/>
              </a:spcBef>
            </a:pPr>
            <a:r>
              <a:rPr lang="fr-FR" sz="1200">
                <a:solidFill>
                  <a:srgbClr val="2E3092"/>
                </a:solidFill>
                <a:latin typeface="Calibri"/>
                <a:cs typeface="Calibri"/>
              </a:rPr>
              <a:t>Un comité d’organisation est constitué, piloté par un responsable. Cette équipe a en charge l’organisation générale et complète de la compétition.</a:t>
            </a:r>
          </a:p>
          <a:p>
            <a:pPr marL="538163" lvl="2" algn="just">
              <a:spcBef>
                <a:spcPts val="100"/>
              </a:spcBef>
            </a:pPr>
            <a:r>
              <a:rPr lang="fr-FR" sz="1200">
                <a:solidFill>
                  <a:srgbClr val="2E3092"/>
                </a:solidFill>
                <a:latin typeface="Calibri"/>
                <a:cs typeface="Calibri"/>
              </a:rPr>
              <a:t>Le pilote met en place des commissions qui gèrent les différents aspects de la compétition. Il coordonne, accompagne et soutient l’équipe, il est nécessaire de savoir s’entourer, de prévoir des personnes volontaires en amont, durant la préparation mais aussi pendant la compétition.</a:t>
            </a:r>
          </a:p>
          <a:p>
            <a:pPr marL="538163" lvl="2" algn="just">
              <a:spcBef>
                <a:spcPts val="100"/>
              </a:spcBef>
            </a:pPr>
            <a:r>
              <a:rPr lang="fr-FR" sz="1200">
                <a:solidFill>
                  <a:srgbClr val="2E3092"/>
                </a:solidFill>
                <a:latin typeface="Calibri"/>
                <a:cs typeface="Calibri"/>
              </a:rPr>
              <a:t>Cette organisation peut être portée par une AS, un établissement, un comité, un territoire.</a:t>
            </a:r>
          </a:p>
        </p:txBody>
      </p:sp>
      <p:sp>
        <p:nvSpPr>
          <p:cNvPr id="17" name="object 5">
            <a:extLst>
              <a:ext uri="{FF2B5EF4-FFF2-40B4-BE49-F238E27FC236}">
                <a16:creationId xmlns:a16="http://schemas.microsoft.com/office/drawing/2014/main" id="{975D6F63-5F97-ECFF-D8E0-0AF89F0705F1}"/>
              </a:ext>
            </a:extLst>
          </p:cNvPr>
          <p:cNvSpPr txBox="1"/>
          <p:nvPr/>
        </p:nvSpPr>
        <p:spPr>
          <a:xfrm>
            <a:off x="965672" y="2686288"/>
            <a:ext cx="3438000" cy="247235"/>
          </a:xfrm>
          <a:prstGeom prst="roundRect">
            <a:avLst/>
          </a:prstGeom>
          <a:solidFill>
            <a:srgbClr val="F4C009"/>
          </a:solidFill>
        </p:spPr>
        <p:txBody>
          <a:bodyPr vert="horz" wrap="square" lIns="0" tIns="12700" rIns="0" bIns="0" rtlCol="0">
            <a:noAutofit/>
          </a:bodyPr>
          <a:lstStyle/>
          <a:p>
            <a:pPr marL="12700" algn="ctr">
              <a:lnSpc>
                <a:spcPct val="100000"/>
              </a:lnSpc>
              <a:spcBef>
                <a:spcPts val="100"/>
              </a:spcBef>
            </a:pPr>
            <a:r>
              <a:rPr lang="fr-FR" sz="1200">
                <a:solidFill>
                  <a:schemeClr val="bg1"/>
                </a:solidFill>
                <a:latin typeface="Calibri"/>
                <a:cs typeface="Calibri"/>
              </a:rPr>
              <a:t>Pôle technique et sportif</a:t>
            </a:r>
          </a:p>
        </p:txBody>
      </p:sp>
      <p:sp>
        <p:nvSpPr>
          <p:cNvPr id="18" name="object 5">
            <a:extLst>
              <a:ext uri="{FF2B5EF4-FFF2-40B4-BE49-F238E27FC236}">
                <a16:creationId xmlns:a16="http://schemas.microsoft.com/office/drawing/2014/main" id="{590DE7BA-6C5C-81E0-4051-3467EB413B20}"/>
              </a:ext>
            </a:extLst>
          </p:cNvPr>
          <p:cNvSpPr txBox="1"/>
          <p:nvPr/>
        </p:nvSpPr>
        <p:spPr>
          <a:xfrm>
            <a:off x="4740330" y="2681786"/>
            <a:ext cx="3438000" cy="252223"/>
          </a:xfrm>
          <a:prstGeom prst="roundRect">
            <a:avLst/>
          </a:prstGeom>
          <a:solidFill>
            <a:srgbClr val="E8532B"/>
          </a:solidFill>
        </p:spPr>
        <p:txBody>
          <a:bodyPr vert="horz" wrap="square" lIns="0" tIns="12700" rIns="0" bIns="0" rtlCol="0">
            <a:noAutofit/>
          </a:bodyPr>
          <a:lstStyle/>
          <a:p>
            <a:pPr marL="12700" algn="ctr">
              <a:lnSpc>
                <a:spcPct val="100000"/>
              </a:lnSpc>
              <a:spcBef>
                <a:spcPts val="100"/>
              </a:spcBef>
            </a:pPr>
            <a:r>
              <a:rPr lang="fr-FR" sz="1200">
                <a:solidFill>
                  <a:schemeClr val="bg1"/>
                </a:solidFill>
                <a:latin typeface="Calibri"/>
                <a:cs typeface="Calibri"/>
              </a:rPr>
              <a:t>Pôle Logistique : EVENEMENTIEL et ADMINSTRATIF</a:t>
            </a:r>
          </a:p>
        </p:txBody>
      </p:sp>
      <p:sp>
        <p:nvSpPr>
          <p:cNvPr id="16" name="object 5">
            <a:extLst>
              <a:ext uri="{FF2B5EF4-FFF2-40B4-BE49-F238E27FC236}">
                <a16:creationId xmlns:a16="http://schemas.microsoft.com/office/drawing/2014/main" id="{9BDC20D7-B14C-1385-B798-613067BBD659}"/>
              </a:ext>
            </a:extLst>
          </p:cNvPr>
          <p:cNvSpPr txBox="1">
            <a:spLocks/>
          </p:cNvSpPr>
          <p:nvPr/>
        </p:nvSpPr>
        <p:spPr>
          <a:xfrm>
            <a:off x="3553367" y="2078962"/>
            <a:ext cx="2067609" cy="491880"/>
          </a:xfrm>
          <a:prstGeom prst="roundRect">
            <a:avLst>
              <a:gd name="adj" fmla="val 24563"/>
            </a:avLst>
          </a:prstGeom>
          <a:noFill/>
          <a:ln w="19050">
            <a:solidFill>
              <a:srgbClr val="2E3092"/>
            </a:solidFill>
          </a:ln>
        </p:spPr>
        <p:style>
          <a:lnRef idx="2">
            <a:schemeClr val="accent1"/>
          </a:lnRef>
          <a:fillRef idx="1">
            <a:schemeClr val="lt1"/>
          </a:fillRef>
          <a:effectRef idx="0">
            <a:schemeClr val="accent1"/>
          </a:effectRef>
          <a:fontRef idx="minor">
            <a:schemeClr val="dk1"/>
          </a:fontRef>
        </p:style>
        <p:txBody>
          <a:bodyPr vert="horz" wrap="square" lIns="0" tIns="12700" rIns="0" bIns="0" rtlCol="0" anchor="t">
            <a:noAutofit/>
          </a:bodyPr>
          <a:lstStyle/>
          <a:p>
            <a:pPr marL="12700" algn="ctr">
              <a:spcBef>
                <a:spcPts val="100"/>
              </a:spcBef>
            </a:pPr>
            <a:r>
              <a:rPr lang="fr-FR" sz="1200" b="1">
                <a:solidFill>
                  <a:srgbClr val="2E3092"/>
                </a:solidFill>
                <a:latin typeface="Calibri"/>
                <a:cs typeface="Calibri"/>
              </a:rPr>
              <a:t>Comité d’organisation : </a:t>
            </a:r>
          </a:p>
          <a:p>
            <a:pPr marL="12700" algn="ctr">
              <a:lnSpc>
                <a:spcPct val="100000"/>
              </a:lnSpc>
              <a:spcBef>
                <a:spcPts val="100"/>
              </a:spcBef>
            </a:pPr>
            <a:r>
              <a:rPr lang="fr-FR" sz="1200" b="1">
                <a:solidFill>
                  <a:srgbClr val="45479E"/>
                </a:solidFill>
                <a:latin typeface="Calibri"/>
                <a:cs typeface="Calibri"/>
              </a:rPr>
              <a:t>un</a:t>
            </a:r>
            <a:r>
              <a:rPr lang="fr-FR" sz="1200" b="1">
                <a:solidFill>
                  <a:schemeClr val="bg1"/>
                </a:solidFill>
                <a:latin typeface="Calibri"/>
                <a:cs typeface="Calibri"/>
              </a:rPr>
              <a:t> </a:t>
            </a:r>
            <a:r>
              <a:rPr lang="fr-FR" sz="1200" b="1">
                <a:solidFill>
                  <a:srgbClr val="2E3092"/>
                </a:solidFill>
                <a:latin typeface="Calibri"/>
                <a:cs typeface="Calibri"/>
              </a:rPr>
              <a:t>responsable et une équipe</a:t>
            </a:r>
          </a:p>
        </p:txBody>
      </p:sp>
      <p:cxnSp>
        <p:nvCxnSpPr>
          <p:cNvPr id="42" name="Connecteur droit avec flèche 41">
            <a:extLst>
              <a:ext uri="{FF2B5EF4-FFF2-40B4-BE49-F238E27FC236}">
                <a16:creationId xmlns:a16="http://schemas.microsoft.com/office/drawing/2014/main" id="{B88C3DE4-A366-47D6-F910-3902A99A4840}"/>
              </a:ext>
            </a:extLst>
          </p:cNvPr>
          <p:cNvCxnSpPr>
            <a:cxnSpLocks/>
          </p:cNvCxnSpPr>
          <p:nvPr/>
        </p:nvCxnSpPr>
        <p:spPr>
          <a:xfrm flipH="1">
            <a:off x="2818368" y="2294860"/>
            <a:ext cx="570082" cy="247237"/>
          </a:xfrm>
          <a:prstGeom prst="straightConnector1">
            <a:avLst/>
          </a:prstGeom>
          <a:ln>
            <a:solidFill>
              <a:srgbClr val="F4C009"/>
            </a:solidFill>
            <a:tailEnd type="triangle"/>
          </a:ln>
        </p:spPr>
        <p:style>
          <a:lnRef idx="3">
            <a:schemeClr val="accent5"/>
          </a:lnRef>
          <a:fillRef idx="0">
            <a:schemeClr val="accent5"/>
          </a:fillRef>
          <a:effectRef idx="2">
            <a:schemeClr val="accent5"/>
          </a:effectRef>
          <a:fontRef idx="minor">
            <a:schemeClr val="tx1"/>
          </a:fontRef>
        </p:style>
      </p:cxnSp>
      <p:cxnSp>
        <p:nvCxnSpPr>
          <p:cNvPr id="44" name="Connecteur droit avec flèche 43">
            <a:extLst>
              <a:ext uri="{FF2B5EF4-FFF2-40B4-BE49-F238E27FC236}">
                <a16:creationId xmlns:a16="http://schemas.microsoft.com/office/drawing/2014/main" id="{969E2E73-DEA5-44C1-E30E-AEA45226E793}"/>
              </a:ext>
            </a:extLst>
          </p:cNvPr>
          <p:cNvCxnSpPr>
            <a:cxnSpLocks/>
          </p:cNvCxnSpPr>
          <p:nvPr/>
        </p:nvCxnSpPr>
        <p:spPr>
          <a:xfrm>
            <a:off x="5785893" y="2294859"/>
            <a:ext cx="570082" cy="247237"/>
          </a:xfrm>
          <a:prstGeom prst="straightConnector1">
            <a:avLst/>
          </a:prstGeom>
          <a:ln>
            <a:solidFill>
              <a:srgbClr val="E8532B"/>
            </a:solidFill>
            <a:tailEnd type="triangle"/>
          </a:ln>
        </p:spPr>
        <p:style>
          <a:lnRef idx="3">
            <a:schemeClr val="accent2"/>
          </a:lnRef>
          <a:fillRef idx="0">
            <a:schemeClr val="accent2"/>
          </a:fillRef>
          <a:effectRef idx="2">
            <a:schemeClr val="accent2"/>
          </a:effectRef>
          <a:fontRef idx="minor">
            <a:schemeClr val="tx1"/>
          </a:fontRef>
        </p:style>
      </p:cxnSp>
      <p:sp>
        <p:nvSpPr>
          <p:cNvPr id="45" name="object 5">
            <a:extLst>
              <a:ext uri="{FF2B5EF4-FFF2-40B4-BE49-F238E27FC236}">
                <a16:creationId xmlns:a16="http://schemas.microsoft.com/office/drawing/2014/main" id="{BEB64DFB-D4C4-730C-1D54-AB73E0D881FF}"/>
              </a:ext>
            </a:extLst>
          </p:cNvPr>
          <p:cNvSpPr txBox="1"/>
          <p:nvPr/>
        </p:nvSpPr>
        <p:spPr>
          <a:xfrm>
            <a:off x="1276590" y="4442420"/>
            <a:ext cx="6852310" cy="456535"/>
          </a:xfrm>
          <a:prstGeom prst="rect">
            <a:avLst/>
          </a:prstGeom>
        </p:spPr>
        <p:txBody>
          <a:bodyPr vert="horz" wrap="square" lIns="0" tIns="12700" rIns="0" bIns="0" rtlCol="0">
            <a:spAutoFit/>
          </a:bodyPr>
          <a:lstStyle/>
          <a:p>
            <a:pPr marL="88900" algn="l">
              <a:lnSpc>
                <a:spcPct val="100000"/>
              </a:lnSpc>
              <a:spcBef>
                <a:spcPts val="100"/>
              </a:spcBef>
            </a:pPr>
            <a:r>
              <a:rPr lang="fr-FR" sz="1600">
                <a:solidFill>
                  <a:srgbClr val="2E3092"/>
                </a:solidFill>
                <a:latin typeface="Calibri"/>
                <a:cs typeface="Calibri"/>
              </a:rPr>
              <a:t> </a:t>
            </a:r>
            <a:r>
              <a:rPr lang="fr-FR" sz="1200">
                <a:solidFill>
                  <a:srgbClr val="2E3092"/>
                </a:solidFill>
                <a:latin typeface="Calibri"/>
                <a:cs typeface="Calibri"/>
              </a:rPr>
              <a:t>Il est nécessaire de bien délimiter les missions des différents acteurs et partenaires (comité d’organisation,</a:t>
            </a:r>
          </a:p>
          <a:p>
            <a:pPr marL="717550" algn="l">
              <a:lnSpc>
                <a:spcPct val="100000"/>
              </a:lnSpc>
              <a:spcBef>
                <a:spcPts val="100"/>
              </a:spcBef>
            </a:pPr>
            <a:r>
              <a:rPr lang="fr-FR" sz="1200">
                <a:solidFill>
                  <a:srgbClr val="2E3092"/>
                </a:solidFill>
                <a:latin typeface="Calibri"/>
                <a:cs typeface="Calibri"/>
              </a:rPr>
              <a:t>comité UGSEL départemental, territorial, national, autres partenaires, …)</a:t>
            </a:r>
          </a:p>
        </p:txBody>
      </p:sp>
      <p:sp>
        <p:nvSpPr>
          <p:cNvPr id="46" name="object 5">
            <a:extLst>
              <a:ext uri="{FF2B5EF4-FFF2-40B4-BE49-F238E27FC236}">
                <a16:creationId xmlns:a16="http://schemas.microsoft.com/office/drawing/2014/main" id="{B99974B3-F394-EE89-7731-7D895F90A93D}"/>
              </a:ext>
            </a:extLst>
          </p:cNvPr>
          <p:cNvSpPr txBox="1"/>
          <p:nvPr/>
        </p:nvSpPr>
        <p:spPr>
          <a:xfrm>
            <a:off x="922443" y="5042905"/>
            <a:ext cx="7826058" cy="1554272"/>
          </a:xfrm>
          <a:prstGeom prst="rect">
            <a:avLst/>
          </a:prstGeom>
        </p:spPr>
        <p:txBody>
          <a:bodyPr vert="horz" wrap="square" lIns="0" tIns="12700" rIns="0" bIns="0" rtlCol="0">
            <a:spAutoFit/>
          </a:bodyPr>
          <a:lstStyle/>
          <a:p>
            <a:pPr marL="12700">
              <a:lnSpc>
                <a:spcPct val="100000"/>
              </a:lnSpc>
              <a:spcBef>
                <a:spcPts val="100"/>
              </a:spcBef>
            </a:pPr>
            <a:r>
              <a:rPr lang="fr-FR" sz="1200" b="1">
                <a:solidFill>
                  <a:srgbClr val="2E3092"/>
                </a:solidFill>
                <a:latin typeface="Calibri"/>
                <a:cs typeface="Calibri"/>
              </a:rPr>
              <a:t>Les services nationaux UGSEL :</a:t>
            </a:r>
          </a:p>
          <a:p>
            <a:pPr marL="298450" indent="-285750">
              <a:lnSpc>
                <a:spcPct val="100000"/>
              </a:lnSpc>
              <a:spcBef>
                <a:spcPts val="100"/>
              </a:spcBef>
              <a:buFont typeface="Wingdings" panose="05000000000000000000" pitchFamily="2" charset="2"/>
              <a:buChar char="§"/>
            </a:pPr>
            <a:r>
              <a:rPr lang="fr-FR" sz="1200">
                <a:solidFill>
                  <a:srgbClr val="2E3092"/>
                </a:solidFill>
                <a:latin typeface="Calibri"/>
                <a:cs typeface="Calibri"/>
              </a:rPr>
              <a:t>accompagnent le comité d’organisation (secrétariat, </a:t>
            </a:r>
            <a:r>
              <a:rPr lang="fr-FR" sz="1200" err="1">
                <a:solidFill>
                  <a:srgbClr val="2E3092"/>
                </a:solidFill>
                <a:latin typeface="Calibri"/>
                <a:cs typeface="Calibri"/>
              </a:rPr>
              <a:t>Usport</a:t>
            </a:r>
            <a:r>
              <a:rPr lang="fr-FR" sz="1200">
                <a:solidFill>
                  <a:srgbClr val="2E3092"/>
                </a:solidFill>
                <a:latin typeface="Calibri"/>
                <a:cs typeface="Calibri"/>
              </a:rPr>
              <a:t>, résultats officiels, …)</a:t>
            </a:r>
          </a:p>
          <a:p>
            <a:pPr marL="12700">
              <a:lnSpc>
                <a:spcPct val="100000"/>
              </a:lnSpc>
              <a:spcBef>
                <a:spcPts val="100"/>
              </a:spcBef>
            </a:pPr>
            <a:r>
              <a:rPr lang="fr-FR" sz="1200" b="1">
                <a:solidFill>
                  <a:srgbClr val="2E3092"/>
                </a:solidFill>
                <a:latin typeface="Calibri"/>
                <a:cs typeface="Calibri"/>
              </a:rPr>
              <a:t>La commission technique nationale (CTN) : </a:t>
            </a:r>
          </a:p>
          <a:p>
            <a:pPr marL="298450" indent="-285750">
              <a:lnSpc>
                <a:spcPct val="100000"/>
              </a:lnSpc>
              <a:spcBef>
                <a:spcPts val="100"/>
              </a:spcBef>
              <a:buFont typeface="Wingdings" panose="05000000000000000000" pitchFamily="2" charset="2"/>
              <a:buChar char="§"/>
            </a:pPr>
            <a:r>
              <a:rPr lang="fr-FR" sz="1200">
                <a:solidFill>
                  <a:srgbClr val="2E3092"/>
                </a:solidFill>
                <a:latin typeface="Calibri"/>
                <a:cs typeface="Calibri"/>
              </a:rPr>
              <a:t>accompagne l’organisateur sur le plan technique (cadre règlementaire, conseils techniques, réunions techniques, visite préalable, contrôle des licences, …)	</a:t>
            </a:r>
          </a:p>
          <a:p>
            <a:pPr marL="12700">
              <a:lnSpc>
                <a:spcPct val="100000"/>
              </a:lnSpc>
              <a:spcBef>
                <a:spcPts val="100"/>
              </a:spcBef>
            </a:pPr>
            <a:r>
              <a:rPr lang="fr-FR" sz="1200" b="1">
                <a:solidFill>
                  <a:srgbClr val="2E3092"/>
                </a:solidFill>
                <a:latin typeface="Calibri"/>
                <a:cs typeface="Calibri"/>
              </a:rPr>
              <a:t>Le comité (département) ou le territoire (région): </a:t>
            </a:r>
          </a:p>
          <a:p>
            <a:pPr marL="298450" indent="-285750">
              <a:lnSpc>
                <a:spcPct val="100000"/>
              </a:lnSpc>
              <a:spcBef>
                <a:spcPts val="100"/>
              </a:spcBef>
              <a:buFont typeface="Wingdings" panose="05000000000000000000" pitchFamily="2" charset="2"/>
              <a:buChar char="§"/>
            </a:pPr>
            <a:r>
              <a:rPr lang="fr-FR" sz="1200">
                <a:solidFill>
                  <a:srgbClr val="2E3092"/>
                </a:solidFill>
                <a:latin typeface="Calibri"/>
                <a:cs typeface="Calibri"/>
              </a:rPr>
              <a:t>demande la prise en charge du championnat. Il est le représentant officiel auprès des organismes sollicités pour aider à l’organisation. Il peut déléguer sa responsabilité au comité d’organisation, s’il est différent.</a:t>
            </a:r>
          </a:p>
        </p:txBody>
      </p:sp>
      <p:sp>
        <p:nvSpPr>
          <p:cNvPr id="2" name="object 7">
            <a:extLst>
              <a:ext uri="{FF2B5EF4-FFF2-40B4-BE49-F238E27FC236}">
                <a16:creationId xmlns:a16="http://schemas.microsoft.com/office/drawing/2014/main" id="{64478822-3367-63E7-AA4F-44C48E204036}"/>
              </a:ext>
            </a:extLst>
          </p:cNvPr>
          <p:cNvSpPr txBox="1"/>
          <p:nvPr/>
        </p:nvSpPr>
        <p:spPr>
          <a:xfrm>
            <a:off x="965672" y="3073505"/>
            <a:ext cx="3368062" cy="1117870"/>
          </a:xfrm>
          <a:prstGeom prst="rect">
            <a:avLst/>
          </a:prstGeom>
        </p:spPr>
        <p:txBody>
          <a:bodyPr vert="horz" wrap="square" lIns="0" tIns="12700" rIns="0" bIns="0" rtlCol="0">
            <a:spAutoFit/>
          </a:bodyPr>
          <a:lstStyle/>
          <a:p>
            <a:pPr marL="285750" indent="-285750">
              <a:lnSpc>
                <a:spcPct val="150000"/>
              </a:lnSpc>
              <a:spcBef>
                <a:spcPts val="100"/>
              </a:spcBef>
              <a:buClr>
                <a:srgbClr val="F4C009"/>
              </a:buClr>
              <a:buFont typeface="Wingdings" pitchFamily="2" charset="2"/>
              <a:buChar char="ü"/>
            </a:pPr>
            <a:r>
              <a:rPr lang="fr-FR" sz="1200">
                <a:solidFill>
                  <a:srgbClr val="2E3092"/>
                </a:solidFill>
                <a:latin typeface="Calibri"/>
                <a:cs typeface="Calibri"/>
              </a:rPr>
              <a:t>Gestion technique et sportive</a:t>
            </a:r>
          </a:p>
          <a:p>
            <a:pPr marL="298450" indent="-285750">
              <a:lnSpc>
                <a:spcPct val="150000"/>
              </a:lnSpc>
              <a:spcBef>
                <a:spcPts val="100"/>
              </a:spcBef>
              <a:buClr>
                <a:srgbClr val="F4C009"/>
              </a:buClr>
              <a:buFont typeface="Wingdings" pitchFamily="2" charset="2"/>
              <a:buChar char="ü"/>
            </a:pPr>
            <a:r>
              <a:rPr lang="fr-FR" sz="1200">
                <a:solidFill>
                  <a:srgbClr val="2E3092"/>
                </a:solidFill>
                <a:latin typeface="Calibri"/>
                <a:cs typeface="Calibri"/>
              </a:rPr>
              <a:t>Gestion du déroulement, organisation, terrain, salles </a:t>
            </a:r>
          </a:p>
          <a:p>
            <a:pPr marL="298450" indent="-285750">
              <a:lnSpc>
                <a:spcPct val="150000"/>
              </a:lnSpc>
              <a:spcBef>
                <a:spcPts val="100"/>
              </a:spcBef>
              <a:buClr>
                <a:srgbClr val="F4C009"/>
              </a:buClr>
              <a:buFont typeface="Wingdings" pitchFamily="2" charset="2"/>
              <a:buChar char="ü"/>
            </a:pPr>
            <a:r>
              <a:rPr lang="fr-FR" sz="1200">
                <a:solidFill>
                  <a:srgbClr val="2E3092"/>
                </a:solidFill>
                <a:latin typeface="Calibri"/>
                <a:cs typeface="Calibri"/>
              </a:rPr>
              <a:t>Réglementaire, gestion des JO, arbitres</a:t>
            </a:r>
          </a:p>
        </p:txBody>
      </p:sp>
      <p:sp>
        <p:nvSpPr>
          <p:cNvPr id="6" name="object 7">
            <a:extLst>
              <a:ext uri="{FF2B5EF4-FFF2-40B4-BE49-F238E27FC236}">
                <a16:creationId xmlns:a16="http://schemas.microsoft.com/office/drawing/2014/main" id="{DEBFD858-2506-3F05-3505-FF03027E414A}"/>
              </a:ext>
            </a:extLst>
          </p:cNvPr>
          <p:cNvSpPr txBox="1"/>
          <p:nvPr/>
        </p:nvSpPr>
        <p:spPr>
          <a:xfrm>
            <a:off x="4740330" y="3068863"/>
            <a:ext cx="2221405" cy="1130694"/>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Secrétariat Administratif</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Santé Sécurité</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Communication et Protocole</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Accueil et Animation</a:t>
            </a:r>
          </a:p>
        </p:txBody>
      </p:sp>
      <p:sp>
        <p:nvSpPr>
          <p:cNvPr id="7" name="object 7">
            <a:extLst>
              <a:ext uri="{FF2B5EF4-FFF2-40B4-BE49-F238E27FC236}">
                <a16:creationId xmlns:a16="http://schemas.microsoft.com/office/drawing/2014/main" id="{1E3CF873-F915-95FF-1CC1-33DBB159842B}"/>
              </a:ext>
            </a:extLst>
          </p:cNvPr>
          <p:cNvSpPr txBox="1"/>
          <p:nvPr/>
        </p:nvSpPr>
        <p:spPr>
          <a:xfrm>
            <a:off x="6961735" y="3065929"/>
            <a:ext cx="2079087" cy="840871"/>
          </a:xfrm>
          <a:prstGeom prst="rect">
            <a:avLst/>
          </a:prstGeom>
        </p:spPr>
        <p:txBody>
          <a:bodyPr vert="horz" wrap="square" lIns="0" tIns="12700" rIns="0" bIns="0" rtlCol="0">
            <a:spAutoFit/>
          </a:bodyPr>
          <a:lstStyle/>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Finances</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Navettes Transports</a:t>
            </a:r>
          </a:p>
          <a:p>
            <a:pPr marL="298450" indent="-285750">
              <a:lnSpc>
                <a:spcPct val="150000"/>
              </a:lnSpc>
              <a:spcBef>
                <a:spcPts val="100"/>
              </a:spcBef>
              <a:buClr>
                <a:srgbClr val="E8532B"/>
              </a:buClr>
              <a:buFont typeface="Wingdings" pitchFamily="2" charset="2"/>
              <a:buChar char="ü"/>
            </a:pPr>
            <a:r>
              <a:rPr lang="fr-FR" sz="1200">
                <a:solidFill>
                  <a:srgbClr val="2E3092"/>
                </a:solidFill>
                <a:latin typeface="Calibri"/>
                <a:cs typeface="Calibri"/>
              </a:rPr>
              <a:t>Restauration Hébergement</a:t>
            </a:r>
          </a:p>
        </p:txBody>
      </p:sp>
      <p:cxnSp>
        <p:nvCxnSpPr>
          <p:cNvPr id="11" name="Connecteur droit 10">
            <a:extLst>
              <a:ext uri="{FF2B5EF4-FFF2-40B4-BE49-F238E27FC236}">
                <a16:creationId xmlns:a16="http://schemas.microsoft.com/office/drawing/2014/main" id="{3404CBAA-F70C-7544-5FDC-1F558F34D3A1}"/>
              </a:ext>
            </a:extLst>
          </p:cNvPr>
          <p:cNvCxnSpPr/>
          <p:nvPr/>
        </p:nvCxnSpPr>
        <p:spPr>
          <a:xfrm>
            <a:off x="3257639" y="4320988"/>
            <a:ext cx="2659067" cy="0"/>
          </a:xfrm>
          <a:prstGeom prst="line">
            <a:avLst/>
          </a:prstGeom>
          <a:ln>
            <a:solidFill>
              <a:srgbClr val="00BAD5"/>
            </a:solidFill>
          </a:ln>
        </p:spPr>
        <p:style>
          <a:lnRef idx="3">
            <a:schemeClr val="accent4"/>
          </a:lnRef>
          <a:fillRef idx="0">
            <a:schemeClr val="accent4"/>
          </a:fillRef>
          <a:effectRef idx="2">
            <a:schemeClr val="accent4"/>
          </a:effectRef>
          <a:fontRef idx="minor">
            <a:schemeClr val="tx1"/>
          </a:fontRef>
        </p:style>
      </p:cxnSp>
      <p:cxnSp>
        <p:nvCxnSpPr>
          <p:cNvPr id="13" name="Connecteur droit 12">
            <a:extLst>
              <a:ext uri="{FF2B5EF4-FFF2-40B4-BE49-F238E27FC236}">
                <a16:creationId xmlns:a16="http://schemas.microsoft.com/office/drawing/2014/main" id="{78C68A98-3E83-E779-07BD-90624CE31E9F}"/>
              </a:ext>
            </a:extLst>
          </p:cNvPr>
          <p:cNvCxnSpPr>
            <a:cxnSpLocks/>
          </p:cNvCxnSpPr>
          <p:nvPr/>
        </p:nvCxnSpPr>
        <p:spPr>
          <a:xfrm>
            <a:off x="4587172" y="3065929"/>
            <a:ext cx="0" cy="1133628"/>
          </a:xfrm>
          <a:prstGeom prst="line">
            <a:avLst/>
          </a:prstGeom>
          <a:ln w="19050">
            <a:solidFill>
              <a:srgbClr val="00BA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7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CEEC93AE-11D5-8789-DDF5-A909CAC9B593}"/>
              </a:ext>
            </a:extLst>
          </p:cNvPr>
          <p:cNvSpPr txBox="1">
            <a:spLocks/>
          </p:cNvSpPr>
          <p:nvPr/>
        </p:nvSpPr>
        <p:spPr>
          <a:xfrm>
            <a:off x="443481" y="202041"/>
            <a:ext cx="4662000"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chemeClr val="bg1"/>
                </a:solidFill>
              </a:rPr>
              <a:t>Les missions des commissions</a:t>
            </a:r>
          </a:p>
        </p:txBody>
      </p:sp>
      <p:graphicFrame>
        <p:nvGraphicFramePr>
          <p:cNvPr id="2" name="Tableau 1">
            <a:extLst>
              <a:ext uri="{FF2B5EF4-FFF2-40B4-BE49-F238E27FC236}">
                <a16:creationId xmlns:a16="http://schemas.microsoft.com/office/drawing/2014/main" id="{3EAC531A-0171-742B-8DB4-8BDF987DA5A2}"/>
              </a:ext>
            </a:extLst>
          </p:cNvPr>
          <p:cNvGraphicFramePr>
            <a:graphicFrameLocks noGrp="1"/>
          </p:cNvGraphicFramePr>
          <p:nvPr>
            <p:extLst>
              <p:ext uri="{D42A27DB-BD31-4B8C-83A1-F6EECF244321}">
                <p14:modId xmlns:p14="http://schemas.microsoft.com/office/powerpoint/2010/main" val="354323436"/>
              </p:ext>
            </p:extLst>
          </p:nvPr>
        </p:nvGraphicFramePr>
        <p:xfrm>
          <a:off x="618906" y="1050590"/>
          <a:ext cx="8417862" cy="4154757"/>
        </p:xfrm>
        <a:graphic>
          <a:graphicData uri="http://schemas.openxmlformats.org/drawingml/2006/table">
            <a:tbl>
              <a:tblPr firstRow="1" bandRow="1">
                <a:tableStyleId>{5C22544A-7EE6-4342-B048-85BDC9FD1C3A}</a:tableStyleId>
              </a:tblPr>
              <a:tblGrid>
                <a:gridCol w="935318">
                  <a:extLst>
                    <a:ext uri="{9D8B030D-6E8A-4147-A177-3AD203B41FA5}">
                      <a16:colId xmlns:a16="http://schemas.microsoft.com/office/drawing/2014/main" val="1219362579"/>
                    </a:ext>
                  </a:extLst>
                </a:gridCol>
                <a:gridCol w="935318">
                  <a:extLst>
                    <a:ext uri="{9D8B030D-6E8A-4147-A177-3AD203B41FA5}">
                      <a16:colId xmlns:a16="http://schemas.microsoft.com/office/drawing/2014/main" val="3955590260"/>
                    </a:ext>
                  </a:extLst>
                </a:gridCol>
                <a:gridCol w="935318">
                  <a:extLst>
                    <a:ext uri="{9D8B030D-6E8A-4147-A177-3AD203B41FA5}">
                      <a16:colId xmlns:a16="http://schemas.microsoft.com/office/drawing/2014/main" val="51652252"/>
                    </a:ext>
                  </a:extLst>
                </a:gridCol>
                <a:gridCol w="935318">
                  <a:extLst>
                    <a:ext uri="{9D8B030D-6E8A-4147-A177-3AD203B41FA5}">
                      <a16:colId xmlns:a16="http://schemas.microsoft.com/office/drawing/2014/main" val="2988429837"/>
                    </a:ext>
                  </a:extLst>
                </a:gridCol>
                <a:gridCol w="935318">
                  <a:extLst>
                    <a:ext uri="{9D8B030D-6E8A-4147-A177-3AD203B41FA5}">
                      <a16:colId xmlns:a16="http://schemas.microsoft.com/office/drawing/2014/main" val="785867840"/>
                    </a:ext>
                  </a:extLst>
                </a:gridCol>
                <a:gridCol w="935318">
                  <a:extLst>
                    <a:ext uri="{9D8B030D-6E8A-4147-A177-3AD203B41FA5}">
                      <a16:colId xmlns:a16="http://schemas.microsoft.com/office/drawing/2014/main" val="1722676261"/>
                    </a:ext>
                  </a:extLst>
                </a:gridCol>
                <a:gridCol w="935318">
                  <a:extLst>
                    <a:ext uri="{9D8B030D-6E8A-4147-A177-3AD203B41FA5}">
                      <a16:colId xmlns:a16="http://schemas.microsoft.com/office/drawing/2014/main" val="1662917207"/>
                    </a:ext>
                  </a:extLst>
                </a:gridCol>
                <a:gridCol w="935318">
                  <a:extLst>
                    <a:ext uri="{9D8B030D-6E8A-4147-A177-3AD203B41FA5}">
                      <a16:colId xmlns:a16="http://schemas.microsoft.com/office/drawing/2014/main" val="3319504382"/>
                    </a:ext>
                  </a:extLst>
                </a:gridCol>
                <a:gridCol w="935318">
                  <a:extLst>
                    <a:ext uri="{9D8B030D-6E8A-4147-A177-3AD203B41FA5}">
                      <a16:colId xmlns:a16="http://schemas.microsoft.com/office/drawing/2014/main" val="2640680081"/>
                    </a:ext>
                  </a:extLst>
                </a:gridCol>
              </a:tblGrid>
              <a:tr h="382617">
                <a:tc gridSpan="9">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a:solidFill>
                            <a:srgbClr val="45479E"/>
                          </a:solidFill>
                          <a:effectLst/>
                          <a:latin typeface="+mj-lt"/>
                        </a:rPr>
                        <a:t>Les différents postes et Commissions</a:t>
                      </a:r>
                      <a:endParaRPr lang="fr-FR" sz="1600">
                        <a:solidFill>
                          <a:srgbClr val="45479E"/>
                        </a:solidFill>
                        <a:effectLst/>
                        <a:latin typeface="+mj-lt"/>
                        <a:ea typeface="Calibri" panose="020F0502020204030204" pitchFamily="34" charset="0"/>
                        <a:cs typeface="Times New Roman" panose="02020603050405020304" pitchFamily="18" charset="0"/>
                      </a:endParaRPr>
                    </a:p>
                  </a:txBody>
                  <a:tcP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89722431"/>
                  </a:ext>
                </a:extLst>
              </a:tr>
              <a:tr h="382617">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a:solidFill>
                            <a:schemeClr val="bg1"/>
                          </a:solidFill>
                          <a:effectLst/>
                          <a:highlight>
                            <a:srgbClr val="F4C009"/>
                          </a:highlight>
                          <a:latin typeface="+mj-lt"/>
                        </a:rPr>
                        <a:t>Pôle</a:t>
                      </a:r>
                      <a:r>
                        <a:rPr lang="fr-FR" sz="1200" b="1" spc="-10">
                          <a:solidFill>
                            <a:schemeClr val="bg1"/>
                          </a:solidFill>
                          <a:effectLst/>
                          <a:highlight>
                            <a:srgbClr val="F4C009"/>
                          </a:highlight>
                          <a:latin typeface="+mj-lt"/>
                        </a:rPr>
                        <a:t> </a:t>
                      </a:r>
                      <a:r>
                        <a:rPr lang="fr-FR" sz="1200" b="1">
                          <a:solidFill>
                            <a:schemeClr val="bg1"/>
                          </a:solidFill>
                          <a:effectLst/>
                          <a:highlight>
                            <a:srgbClr val="F4C009"/>
                          </a:highlight>
                          <a:latin typeface="+mj-lt"/>
                        </a:rPr>
                        <a:t>Technique</a:t>
                      </a:r>
                      <a:r>
                        <a:rPr lang="fr-FR" sz="1200" b="1" spc="-10">
                          <a:solidFill>
                            <a:schemeClr val="bg1"/>
                          </a:solidFill>
                          <a:effectLst/>
                          <a:highlight>
                            <a:srgbClr val="F4C009"/>
                          </a:highlight>
                          <a:latin typeface="+mj-lt"/>
                        </a:rPr>
                        <a:t> </a:t>
                      </a:r>
                      <a:r>
                        <a:rPr lang="fr-FR" sz="1200" b="1">
                          <a:solidFill>
                            <a:schemeClr val="bg1"/>
                          </a:solidFill>
                          <a:effectLst/>
                          <a:highlight>
                            <a:srgbClr val="F4C009"/>
                          </a:highlight>
                          <a:latin typeface="+mj-lt"/>
                        </a:rPr>
                        <a:t>et</a:t>
                      </a:r>
                      <a:r>
                        <a:rPr lang="fr-FR" sz="1200" b="1" spc="-15">
                          <a:solidFill>
                            <a:schemeClr val="bg1"/>
                          </a:solidFill>
                          <a:effectLst/>
                          <a:highlight>
                            <a:srgbClr val="F4C009"/>
                          </a:highlight>
                          <a:latin typeface="+mj-lt"/>
                        </a:rPr>
                        <a:t> </a:t>
                      </a:r>
                      <a:r>
                        <a:rPr lang="fr-FR" sz="1200" b="1">
                          <a:solidFill>
                            <a:schemeClr val="bg1"/>
                          </a:solidFill>
                          <a:effectLst/>
                          <a:highlight>
                            <a:srgbClr val="F4C009"/>
                          </a:highlight>
                          <a:latin typeface="+mj-lt"/>
                        </a:rPr>
                        <a:t>Sportif</a:t>
                      </a:r>
                      <a:endParaRPr lang="fr-FR" sz="1200" b="1">
                        <a:solidFill>
                          <a:schemeClr val="bg1"/>
                        </a:solidFill>
                        <a:effectLst/>
                        <a:highlight>
                          <a:srgbClr val="F4C009"/>
                        </a:highligh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F4C009"/>
                    </a:solidFill>
                  </a:tcPr>
                </a:tc>
                <a:tc hMerge="1">
                  <a:txBody>
                    <a:bodyPr/>
                    <a:lstStyle/>
                    <a:p>
                      <a:endParaRPr lang="fr-FR"/>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a:solidFill>
                            <a:schemeClr val="bg1"/>
                          </a:solidFill>
                          <a:effectLst/>
                          <a:highlight>
                            <a:srgbClr val="E8532B"/>
                          </a:highlight>
                          <a:latin typeface="+mj-lt"/>
                        </a:rPr>
                        <a:t>Pôle</a:t>
                      </a:r>
                      <a:r>
                        <a:rPr lang="fr-FR" sz="1200" b="1" spc="-15">
                          <a:solidFill>
                            <a:schemeClr val="bg1"/>
                          </a:solidFill>
                          <a:effectLst/>
                          <a:highlight>
                            <a:srgbClr val="E8532B"/>
                          </a:highlight>
                          <a:latin typeface="+mj-lt"/>
                        </a:rPr>
                        <a:t> </a:t>
                      </a:r>
                      <a:r>
                        <a:rPr lang="fr-FR" sz="1200" b="1">
                          <a:solidFill>
                            <a:schemeClr val="bg1"/>
                          </a:solidFill>
                          <a:effectLst/>
                          <a:highlight>
                            <a:srgbClr val="E8532B"/>
                          </a:highlight>
                          <a:latin typeface="+mj-lt"/>
                        </a:rPr>
                        <a:t>Logistique</a:t>
                      </a:r>
                      <a:r>
                        <a:rPr lang="fr-FR" sz="1200" b="1" spc="-10">
                          <a:solidFill>
                            <a:schemeClr val="bg1"/>
                          </a:solidFill>
                          <a:effectLst/>
                          <a:highlight>
                            <a:srgbClr val="E8532B"/>
                          </a:highlight>
                          <a:latin typeface="+mj-lt"/>
                        </a:rPr>
                        <a:t> </a:t>
                      </a:r>
                      <a:r>
                        <a:rPr lang="fr-FR" sz="1200" b="1">
                          <a:solidFill>
                            <a:schemeClr val="bg1"/>
                          </a:solidFill>
                          <a:effectLst/>
                          <a:highlight>
                            <a:srgbClr val="E8532B"/>
                          </a:highlight>
                          <a:latin typeface="+mj-lt"/>
                        </a:rPr>
                        <a:t>:</a:t>
                      </a:r>
                      <a:r>
                        <a:rPr lang="fr-FR" sz="1200" b="1" spc="-10">
                          <a:solidFill>
                            <a:schemeClr val="bg1"/>
                          </a:solidFill>
                          <a:effectLst/>
                          <a:highlight>
                            <a:srgbClr val="E8532B"/>
                          </a:highlight>
                          <a:latin typeface="+mj-lt"/>
                        </a:rPr>
                        <a:t> </a:t>
                      </a:r>
                      <a:r>
                        <a:rPr lang="fr-FR" sz="1200" b="1">
                          <a:solidFill>
                            <a:schemeClr val="bg1"/>
                          </a:solidFill>
                          <a:effectLst/>
                          <a:highlight>
                            <a:srgbClr val="E8532B"/>
                          </a:highlight>
                          <a:latin typeface="+mj-lt"/>
                        </a:rPr>
                        <a:t>Evènementiel</a:t>
                      </a:r>
                      <a:r>
                        <a:rPr lang="fr-FR" sz="1200" b="1" spc="-20">
                          <a:solidFill>
                            <a:schemeClr val="bg1"/>
                          </a:solidFill>
                          <a:effectLst/>
                          <a:highlight>
                            <a:srgbClr val="E8532B"/>
                          </a:highlight>
                          <a:latin typeface="+mj-lt"/>
                        </a:rPr>
                        <a:t> </a:t>
                      </a:r>
                      <a:r>
                        <a:rPr lang="fr-FR" sz="1200" b="1">
                          <a:solidFill>
                            <a:schemeClr val="bg1"/>
                          </a:solidFill>
                          <a:effectLst/>
                          <a:highlight>
                            <a:srgbClr val="E8532B"/>
                          </a:highlight>
                          <a:latin typeface="+mj-lt"/>
                        </a:rPr>
                        <a:t>et</a:t>
                      </a:r>
                      <a:r>
                        <a:rPr lang="fr-FR" sz="1200" b="1" spc="-15">
                          <a:solidFill>
                            <a:schemeClr val="bg1"/>
                          </a:solidFill>
                          <a:effectLst/>
                          <a:highlight>
                            <a:srgbClr val="E8532B"/>
                          </a:highlight>
                          <a:latin typeface="+mj-lt"/>
                        </a:rPr>
                        <a:t> </a:t>
                      </a:r>
                      <a:r>
                        <a:rPr lang="fr-FR" sz="1200" b="1">
                          <a:solidFill>
                            <a:schemeClr val="bg1"/>
                          </a:solidFill>
                          <a:effectLst/>
                          <a:highlight>
                            <a:srgbClr val="E8532B"/>
                          </a:highlight>
                          <a:latin typeface="+mj-lt"/>
                        </a:rPr>
                        <a:t>Administratif</a:t>
                      </a:r>
                      <a:endParaRPr lang="fr-FR" sz="1200" b="1">
                        <a:solidFill>
                          <a:schemeClr val="bg1"/>
                        </a:solidFill>
                        <a:effectLst/>
                        <a:highlight>
                          <a:srgbClr val="E8532B"/>
                        </a:highligh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solidFill>
                      <a:srgbClr val="E8532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0211741"/>
                  </a:ext>
                </a:extLst>
              </a:tr>
              <a:tr h="72330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Gestion</a:t>
                      </a:r>
                      <a:r>
                        <a:rPr lang="fr-FR" sz="1000" spc="-75">
                          <a:solidFill>
                            <a:srgbClr val="45479E"/>
                          </a:solidFill>
                          <a:effectLst/>
                          <a:latin typeface="+mj-lt"/>
                        </a:rPr>
                        <a:t> t</a:t>
                      </a:r>
                      <a:r>
                        <a:rPr lang="fr-FR" sz="1000">
                          <a:solidFill>
                            <a:srgbClr val="45479E"/>
                          </a:solidFill>
                          <a:effectLst/>
                          <a:latin typeface="+mj-lt"/>
                        </a:rPr>
                        <a:t>echnique </a:t>
                      </a:r>
                      <a:r>
                        <a:rPr lang="fr-FR" sz="1000" spc="-285">
                          <a:solidFill>
                            <a:srgbClr val="45479E"/>
                          </a:solidFill>
                          <a:effectLst/>
                          <a:latin typeface="+mj-lt"/>
                        </a:rPr>
                        <a:t> </a:t>
                      </a:r>
                      <a:r>
                        <a:rPr lang="fr-FR" sz="1000">
                          <a:solidFill>
                            <a:srgbClr val="45479E"/>
                          </a:solidFill>
                          <a:effectLst/>
                          <a:latin typeface="+mj-lt"/>
                        </a:rPr>
                        <a:t>et sportive</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Gestion du déroulement</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08610" marR="49530" indent="-218440" algn="ctr">
                        <a:spcBef>
                          <a:spcPts val="10"/>
                        </a:spcBef>
                        <a:spcAft>
                          <a:spcPts val="0"/>
                        </a:spcAft>
                      </a:pPr>
                      <a:r>
                        <a:rPr lang="fr-FR" sz="1000">
                          <a:solidFill>
                            <a:srgbClr val="45479E"/>
                          </a:solidFill>
                          <a:effectLst/>
                          <a:latin typeface="+mj-lt"/>
                        </a:rPr>
                        <a:t>Secrétariat</a:t>
                      </a:r>
                    </a:p>
                    <a:p>
                      <a:pPr marL="308610" marR="49530" indent="-218440" algn="ctr">
                        <a:spcBef>
                          <a:spcPts val="10"/>
                        </a:spcBef>
                        <a:spcAft>
                          <a:spcPts val="0"/>
                        </a:spcAft>
                      </a:pPr>
                      <a:r>
                        <a:rPr lang="fr-FR" sz="1000">
                          <a:solidFill>
                            <a:srgbClr val="45479E"/>
                          </a:solidFill>
                          <a:effectLst/>
                          <a:latin typeface="+mj-lt"/>
                        </a:rPr>
                        <a:t>&amp;</a:t>
                      </a:r>
                    </a:p>
                    <a:p>
                      <a:pPr marL="308610" marR="49530" indent="-218440" algn="ctr">
                        <a:spcBef>
                          <a:spcPts val="10"/>
                        </a:spcBef>
                        <a:spcAft>
                          <a:spcPts val="0"/>
                        </a:spcAft>
                      </a:pPr>
                      <a:r>
                        <a:rPr lang="fr-FR" sz="1000">
                          <a:solidFill>
                            <a:srgbClr val="45479E"/>
                          </a:solidFill>
                          <a:effectLst/>
                          <a:latin typeface="+mj-lt"/>
                        </a:rPr>
                        <a:t>Administratif</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marL="36000" marR="36000"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Restauration</a:t>
                      </a:r>
                      <a:r>
                        <a:rPr lang="fr-FR" sz="1000" spc="-285">
                          <a:solidFill>
                            <a:srgbClr val="45479E"/>
                          </a:solidFill>
                          <a:effectLst/>
                          <a:latin typeface="+mj-lt"/>
                        </a:rPr>
                        <a:t> </a:t>
                      </a:r>
                      <a:r>
                        <a:rPr lang="fr-FR" sz="1000" spc="-5">
                          <a:solidFill>
                            <a:srgbClr val="45479E"/>
                          </a:solidFill>
                          <a:effectLst/>
                          <a:latin typeface="+mj-lt"/>
                        </a:rPr>
                        <a:t>Hébergement</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Finances</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a:solidFill>
                            <a:srgbClr val="45479E"/>
                          </a:solidFill>
                          <a:effectLst/>
                          <a:latin typeface="+mj-lt"/>
                        </a:rPr>
                        <a:t>Transport</a:t>
                      </a:r>
                      <a:r>
                        <a:rPr lang="fr-FR" sz="1000" spc="-285">
                          <a:solidFill>
                            <a:srgbClr val="45479E"/>
                          </a:solidFill>
                          <a:effectLst/>
                          <a:latin typeface="+mj-lt"/>
                        </a:rPr>
                        <a:t> </a:t>
                      </a:r>
                      <a:r>
                        <a:rPr lang="fr-FR" sz="1000">
                          <a:solidFill>
                            <a:srgbClr val="45479E"/>
                          </a:solidFill>
                          <a:effectLst/>
                          <a:latin typeface="+mj-lt"/>
                        </a:rPr>
                        <a:t>Navettes</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Santé</a:t>
                      </a:r>
                      <a:endParaRPr lang="fr-FR" sz="1000" spc="5">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Sécurité</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Accueil Convivialité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Anima</a:t>
                      </a:r>
                      <a:r>
                        <a:rPr lang="fr-FR" sz="1000" spc="-285">
                          <a:solidFill>
                            <a:srgbClr val="45479E"/>
                          </a:solidFill>
                          <a:effectLst/>
                          <a:latin typeface="+mj-lt"/>
                        </a:rPr>
                        <a:t> </a:t>
                      </a:r>
                      <a:r>
                        <a:rPr lang="fr-FR" sz="1000" err="1">
                          <a:solidFill>
                            <a:srgbClr val="45479E"/>
                          </a:solidFill>
                          <a:effectLst/>
                          <a:latin typeface="+mj-lt"/>
                        </a:rPr>
                        <a:t>tion</a:t>
                      </a:r>
                      <a:endParaRPr lang="fr-FR" sz="1000">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j-lt"/>
                        </a:rPr>
                        <a:t>Sponsoring</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spc="-5" err="1">
                          <a:solidFill>
                            <a:srgbClr val="45479E"/>
                          </a:solidFill>
                          <a:effectLst/>
                          <a:latin typeface="+mj-lt"/>
                        </a:rPr>
                        <a:t>Communica-tion</a:t>
                      </a:r>
                      <a:endParaRPr lang="fr-FR" sz="1000" spc="-5">
                        <a:solidFill>
                          <a:srgbClr val="45479E"/>
                        </a:solidFill>
                        <a:effectLst/>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000">
                          <a:solidFill>
                            <a:srgbClr val="45479E"/>
                          </a:solidFill>
                          <a:effectLst/>
                          <a:latin typeface="+mn-lt"/>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spc="-285">
                          <a:solidFill>
                            <a:srgbClr val="45479E"/>
                          </a:solidFill>
                          <a:effectLst/>
                          <a:latin typeface="+mj-lt"/>
                        </a:rPr>
                        <a:t> </a:t>
                      </a:r>
                      <a:r>
                        <a:rPr lang="fr-FR" sz="1000">
                          <a:solidFill>
                            <a:srgbClr val="45479E"/>
                          </a:solidFill>
                          <a:effectLst/>
                          <a:latin typeface="+mj-lt"/>
                        </a:rPr>
                        <a:t>Protocole</a:t>
                      </a:r>
                      <a:endParaRPr lang="fr-FR" sz="1000">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2541113306"/>
                  </a:ext>
                </a:extLst>
              </a:tr>
              <a:tr h="2031017">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a:solidFill>
                          <a:srgbClr val="45479E"/>
                        </a:solidFill>
                        <a:effectLst/>
                        <a:latin typeface="+mj-lt"/>
                        <a:ea typeface="Calibri" panose="020F0502020204030204" pitchFamily="34" charset="0"/>
                        <a:cs typeface="Times New Roman" panose="02020603050405020304" pitchFamily="18" charset="0"/>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a:solidFill>
                            <a:srgbClr val="45479E"/>
                          </a:solidFill>
                          <a:effectLst/>
                          <a:latin typeface="+mj-lt"/>
                          <a:ea typeface="Calibri" panose="020F0502020204030204" pitchFamily="34" charset="0"/>
                          <a:cs typeface="Times New Roman" panose="02020603050405020304" pitchFamily="18" charset="0"/>
                        </a:rPr>
                        <a:t>Réservations des salles</a:t>
                      </a:r>
                    </a:p>
                    <a:p>
                      <a:pPr marL="36000" indent="36000">
                        <a:lnSpc>
                          <a:spcPts val="1215"/>
                        </a:lnSpc>
                        <a:spcBef>
                          <a:spcPts val="5"/>
                        </a:spcBef>
                        <a:spcAft>
                          <a:spcPts val="0"/>
                        </a:spcAft>
                        <a:buClr>
                          <a:srgbClr val="FFC000"/>
                        </a:buClr>
                        <a:buFont typeface="Wingdings" panose="05000000000000000000" pitchFamily="2" charset="2"/>
                        <a:buChar char="ü"/>
                      </a:pPr>
                      <a:r>
                        <a:rPr lang="fr-FR" sz="900">
                          <a:solidFill>
                            <a:srgbClr val="45479E"/>
                          </a:solidFill>
                          <a:effectLst/>
                          <a:latin typeface="+mj-lt"/>
                          <a:ea typeface="Calibri" panose="020F0502020204030204" pitchFamily="34" charset="0"/>
                          <a:cs typeface="Times New Roman" panose="02020603050405020304" pitchFamily="18" charset="0"/>
                        </a:rPr>
                        <a:t>Réservation du matériel</a:t>
                      </a:r>
                    </a:p>
                    <a:p>
                      <a:pPr marL="36000" indent="36000"/>
                      <a:endParaRPr lang="fr-FR" sz="90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FFC000"/>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FFC000"/>
                        </a:buClr>
                        <a:buFont typeface="Wingdings" panose="05000000000000000000" pitchFamily="2" charset="2"/>
                        <a:buChar char="ü"/>
                      </a:pPr>
                      <a:r>
                        <a:rPr lang="fr-FR" sz="900">
                          <a:solidFill>
                            <a:srgbClr val="45479E"/>
                          </a:solidFill>
                          <a:effectLst/>
                          <a:latin typeface="+mj-lt"/>
                        </a:rPr>
                        <a:t>Répartition des catégories</a:t>
                      </a:r>
                    </a:p>
                    <a:p>
                      <a:pPr marL="36000" indent="36000">
                        <a:lnSpc>
                          <a:spcPts val="1215"/>
                        </a:lnSpc>
                        <a:spcBef>
                          <a:spcPts val="5"/>
                        </a:spcBef>
                        <a:spcAft>
                          <a:spcPts val="0"/>
                        </a:spcAft>
                        <a:buClr>
                          <a:srgbClr val="FFC000"/>
                        </a:buClr>
                        <a:buFont typeface="Wingdings" panose="05000000000000000000" pitchFamily="2" charset="2"/>
                        <a:buChar char="ü"/>
                      </a:pPr>
                      <a:r>
                        <a:rPr lang="fr-FR" sz="900">
                          <a:solidFill>
                            <a:srgbClr val="45479E"/>
                          </a:solidFill>
                          <a:effectLst/>
                          <a:latin typeface="+mj-lt"/>
                        </a:rPr>
                        <a:t> Gestion informatique (</a:t>
                      </a:r>
                      <a:r>
                        <a:rPr lang="fr-FR" sz="900" err="1">
                          <a:solidFill>
                            <a:srgbClr val="45479E"/>
                          </a:solidFill>
                          <a:effectLst/>
                          <a:latin typeface="+mj-lt"/>
                        </a:rPr>
                        <a:t>Ucompétitions</a:t>
                      </a:r>
                      <a:r>
                        <a:rPr lang="fr-FR" sz="900">
                          <a:solidFill>
                            <a:srgbClr val="45479E"/>
                          </a:solidFill>
                          <a:effectLst/>
                          <a:latin typeface="+mj-lt"/>
                        </a:rPr>
                        <a:t>)</a:t>
                      </a:r>
                    </a:p>
                  </a:txBody>
                  <a:tcPr marL="36000" marR="36000">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Gestion</a:t>
                      </a:r>
                      <a:r>
                        <a:rPr lang="fr-FR" sz="900" spc="-10">
                          <a:solidFill>
                            <a:srgbClr val="45479E"/>
                          </a:solidFill>
                          <a:effectLst/>
                          <a:latin typeface="+mj-lt"/>
                        </a:rPr>
                        <a:t> </a:t>
                      </a:r>
                      <a:r>
                        <a:rPr lang="fr-FR" sz="900">
                          <a:solidFill>
                            <a:srgbClr val="45479E"/>
                          </a:solidFill>
                          <a:effectLst/>
                          <a:latin typeface="+mj-lt"/>
                        </a:rPr>
                        <a:t>des</a:t>
                      </a:r>
                      <a:r>
                        <a:rPr lang="fr-FR" sz="900" spc="-15">
                          <a:solidFill>
                            <a:srgbClr val="45479E"/>
                          </a:solidFill>
                          <a:effectLst/>
                          <a:latin typeface="+mj-lt"/>
                        </a:rPr>
                        <a:t> </a:t>
                      </a:r>
                      <a:r>
                        <a:rPr lang="fr-FR" sz="900">
                          <a:solidFill>
                            <a:srgbClr val="45479E"/>
                          </a:solidFill>
                          <a:effectLst/>
                          <a:latin typeface="+mj-lt"/>
                        </a:rPr>
                        <a:t>inscriptions,</a:t>
                      </a:r>
                      <a:r>
                        <a:rPr lang="fr-FR" sz="900" spc="-15">
                          <a:solidFill>
                            <a:srgbClr val="45479E"/>
                          </a:solidFill>
                          <a:effectLst/>
                          <a:latin typeface="+mj-lt"/>
                        </a:rPr>
                        <a:t> </a:t>
                      </a:r>
                      <a:r>
                        <a:rPr lang="fr-FR" sz="900">
                          <a:solidFill>
                            <a:srgbClr val="45479E"/>
                          </a:solidFill>
                          <a:effectLst/>
                          <a:latin typeface="+mj-lt"/>
                        </a:rPr>
                        <a:t>des</a:t>
                      </a:r>
                      <a:r>
                        <a:rPr lang="fr-FR" sz="900" spc="-20">
                          <a:solidFill>
                            <a:srgbClr val="45479E"/>
                          </a:solidFill>
                          <a:effectLst/>
                          <a:latin typeface="+mj-lt"/>
                        </a:rPr>
                        <a:t> </a:t>
                      </a:r>
                      <a:r>
                        <a:rPr lang="fr-FR" sz="900">
                          <a:solidFill>
                            <a:srgbClr val="45479E"/>
                          </a:solidFill>
                          <a:effectLst/>
                          <a:latin typeface="+mj-lt"/>
                        </a:rPr>
                        <a:t>courriers, des</a:t>
                      </a:r>
                      <a:r>
                        <a:rPr lang="fr-FR" sz="900" spc="-10">
                          <a:solidFill>
                            <a:srgbClr val="45479E"/>
                          </a:solidFill>
                          <a:effectLst/>
                          <a:latin typeface="+mj-lt"/>
                        </a:rPr>
                        <a:t> </a:t>
                      </a:r>
                      <a:r>
                        <a:rPr lang="fr-FR" sz="900">
                          <a:solidFill>
                            <a:srgbClr val="45479E"/>
                          </a:solidFill>
                          <a:effectLst/>
                          <a:latin typeface="+mj-lt"/>
                        </a:rPr>
                        <a:t>reçus,</a:t>
                      </a:r>
                      <a:r>
                        <a:rPr lang="fr-FR" sz="900" spc="-5">
                          <a:solidFill>
                            <a:srgbClr val="45479E"/>
                          </a:solidFill>
                          <a:effectLst/>
                          <a:latin typeface="+mj-lt"/>
                        </a:rPr>
                        <a:t> </a:t>
                      </a:r>
                      <a:r>
                        <a:rPr lang="fr-FR" sz="900">
                          <a:solidFill>
                            <a:srgbClr val="45479E"/>
                          </a:solidFill>
                          <a:effectLst/>
                          <a:latin typeface="+mj-lt"/>
                        </a:rPr>
                        <a:t>des</a:t>
                      </a:r>
                      <a:r>
                        <a:rPr lang="fr-FR" sz="900" spc="-10">
                          <a:solidFill>
                            <a:srgbClr val="45479E"/>
                          </a:solidFill>
                          <a:effectLst/>
                          <a:latin typeface="+mj-lt"/>
                        </a:rPr>
                        <a:t> </a:t>
                      </a:r>
                      <a:r>
                        <a:rPr lang="fr-FR" sz="900">
                          <a:solidFill>
                            <a:srgbClr val="45479E"/>
                          </a:solidFill>
                          <a:effectLst/>
                          <a:latin typeface="+mj-lt"/>
                        </a:rPr>
                        <a:t>cautions</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Circulaire d’information.</a:t>
                      </a:r>
                      <a:r>
                        <a:rPr lang="fr-FR" sz="900" spc="-1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Engagements.</a:t>
                      </a:r>
                      <a:r>
                        <a:rPr lang="fr-FR" sz="900" spc="-30">
                          <a:solidFill>
                            <a:srgbClr val="45479E"/>
                          </a:solidFill>
                          <a:effectLst/>
                          <a:latin typeface="+mj-lt"/>
                        </a:rPr>
                        <a:t> </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Remerciements</a:t>
                      </a:r>
                      <a:endParaRPr lang="fr-FR" sz="900" spc="-15">
                        <a:solidFill>
                          <a:srgbClr val="45479E"/>
                        </a:solidFill>
                        <a:effectLst/>
                        <a:latin typeface="+mj-lt"/>
                      </a:endParaRP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Questionnaire de participation.</a:t>
                      </a:r>
                    </a:p>
                    <a:p>
                      <a:pPr marL="36000" indent="36000">
                        <a:lnSpc>
                          <a:spcPts val="1125"/>
                        </a:lnSpc>
                        <a:buClr>
                          <a:srgbClr val="E8532B"/>
                        </a:buClr>
                        <a:buFont typeface="Wingdings" panose="05000000000000000000" pitchFamily="2" charset="2"/>
                        <a:buChar char="ü"/>
                      </a:pPr>
                      <a:r>
                        <a:rPr lang="fr-FR" sz="900" spc="-10">
                          <a:solidFill>
                            <a:srgbClr val="45479E"/>
                          </a:solidFill>
                          <a:effectLst/>
                          <a:latin typeface="+mj-lt"/>
                        </a:rPr>
                        <a:t> </a:t>
                      </a:r>
                      <a:r>
                        <a:rPr lang="fr-FR" sz="900">
                          <a:solidFill>
                            <a:srgbClr val="45479E"/>
                          </a:solidFill>
                          <a:effectLst/>
                          <a:latin typeface="+mj-lt"/>
                        </a:rPr>
                        <a:t>invitations…</a:t>
                      </a:r>
                      <a:endParaRPr lang="fr-FR" sz="900">
                        <a:solidFill>
                          <a:srgbClr val="45479E"/>
                        </a:solidFill>
                        <a:effectLst/>
                        <a:latin typeface="+mj-lt"/>
                        <a:ea typeface="Calibri" panose="020F0502020204030204" pitchFamily="34" charset="0"/>
                        <a:cs typeface="Times New Roman" panose="02020603050405020304" pitchFamily="18" charset="0"/>
                      </a:endParaRPr>
                    </a:p>
                    <a:p>
                      <a:pPr marL="36000" indent="36000"/>
                      <a:endParaRPr lang="fr-FR" sz="900">
                        <a:solidFill>
                          <a:srgbClr val="45479E"/>
                        </a:solidFill>
                        <a:latin typeface="+mj-lt"/>
                      </a:endParaRPr>
                    </a:p>
                  </a:txBody>
                  <a:tcPr marL="36000" marR="36000">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gn="l">
                        <a:buClr>
                          <a:srgbClr val="E8532B"/>
                        </a:buClr>
                        <a:buFont typeface="Wingdings" panose="05000000000000000000" pitchFamily="2" charset="2"/>
                        <a:buChar char="ü"/>
                      </a:pPr>
                      <a:endParaRPr lang="fr-FR" sz="900">
                        <a:solidFill>
                          <a:srgbClr val="45479E"/>
                        </a:solidFill>
                        <a:latin typeface="+mj-lt"/>
                      </a:endParaRPr>
                    </a:p>
                    <a:p>
                      <a:pPr marL="36000" indent="36000" algn="l">
                        <a:buClr>
                          <a:srgbClr val="E8532B"/>
                        </a:buClr>
                        <a:buFont typeface="Wingdings" panose="05000000000000000000" pitchFamily="2" charset="2"/>
                        <a:buChar char="ü"/>
                      </a:pPr>
                      <a:r>
                        <a:rPr lang="fr-FR" sz="900">
                          <a:solidFill>
                            <a:srgbClr val="45479E"/>
                          </a:solidFill>
                          <a:latin typeface="+mj-lt"/>
                        </a:rPr>
                        <a:t>Lieux d’hébergements</a:t>
                      </a:r>
                    </a:p>
                    <a:p>
                      <a:pPr marL="36000" indent="36000" algn="l">
                        <a:buClr>
                          <a:srgbClr val="E8532B"/>
                        </a:buClr>
                        <a:buFont typeface="Wingdings" panose="05000000000000000000" pitchFamily="2" charset="2"/>
                        <a:buChar char="ü"/>
                      </a:pPr>
                      <a:r>
                        <a:rPr lang="fr-FR" sz="900">
                          <a:solidFill>
                            <a:srgbClr val="45479E"/>
                          </a:solidFill>
                          <a:latin typeface="+mj-lt"/>
                        </a:rPr>
                        <a:t>Restauration, horaires, prestataires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Mise</a:t>
                      </a:r>
                      <a:r>
                        <a:rPr lang="fr-FR" sz="900" spc="-5">
                          <a:solidFill>
                            <a:srgbClr val="45479E"/>
                          </a:solidFill>
                          <a:effectLst/>
                          <a:latin typeface="+mj-lt"/>
                        </a:rPr>
                        <a:t> </a:t>
                      </a:r>
                      <a:r>
                        <a:rPr lang="fr-FR" sz="900">
                          <a:solidFill>
                            <a:srgbClr val="45479E"/>
                          </a:solidFill>
                          <a:effectLst/>
                          <a:latin typeface="+mj-lt"/>
                        </a:rPr>
                        <a:t>en place</a:t>
                      </a:r>
                      <a:r>
                        <a:rPr lang="fr-FR" sz="900" spc="-5">
                          <a:solidFill>
                            <a:srgbClr val="45479E"/>
                          </a:solidFill>
                          <a:effectLst/>
                          <a:latin typeface="+mj-lt"/>
                        </a:rPr>
                        <a:t> </a:t>
                      </a:r>
                      <a:r>
                        <a:rPr lang="fr-FR" sz="900">
                          <a:solidFill>
                            <a:srgbClr val="45479E"/>
                          </a:solidFill>
                          <a:effectLst/>
                          <a:latin typeface="+mj-lt"/>
                        </a:rPr>
                        <a:t>du budget</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Subventions</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Sponsoring</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Mécénat</a:t>
                      </a:r>
                    </a:p>
                    <a:p>
                      <a:pPr marL="36000" indent="36000">
                        <a:lnSpc>
                          <a:spcPts val="1120"/>
                        </a:lnSpc>
                      </a:pPr>
                      <a:endParaRPr lang="fr-FR" sz="900">
                        <a:solidFill>
                          <a:srgbClr val="45479E"/>
                        </a:solidFill>
                        <a:effectLst/>
                        <a:latin typeface="+mj-lt"/>
                      </a:endParaRPr>
                    </a:p>
                    <a:p>
                      <a:pPr marL="36000" indent="36000"/>
                      <a:endParaRPr lang="fr-FR" sz="90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Quelle organisation</a:t>
                      </a:r>
                    </a:p>
                    <a:p>
                      <a:pPr marL="36000" indent="36000">
                        <a:lnSpc>
                          <a:spcPts val="1120"/>
                        </a:lnSpc>
                      </a:pPr>
                      <a:r>
                        <a:rPr lang="fr-FR" sz="900">
                          <a:solidFill>
                            <a:srgbClr val="45479E"/>
                          </a:solidFill>
                          <a:effectLst/>
                          <a:latin typeface="+mj-lt"/>
                        </a:rPr>
                        <a:t>(trains,</a:t>
                      </a:r>
                      <a:r>
                        <a:rPr lang="fr-FR" sz="900" spc="-20">
                          <a:solidFill>
                            <a:srgbClr val="45479E"/>
                          </a:solidFill>
                          <a:effectLst/>
                          <a:latin typeface="+mj-lt"/>
                        </a:rPr>
                        <a:t> </a:t>
                      </a:r>
                      <a:r>
                        <a:rPr lang="fr-FR" sz="900">
                          <a:solidFill>
                            <a:srgbClr val="45479E"/>
                          </a:solidFill>
                          <a:effectLst/>
                          <a:latin typeface="+mj-lt"/>
                        </a:rPr>
                        <a:t>bus, navettes, parkings, amplitudes chauffeurs)</a:t>
                      </a:r>
                    </a:p>
                    <a:p>
                      <a:pPr marL="36000" indent="36000"/>
                      <a:endParaRPr lang="fr-FR" sz="90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Prévenir</a:t>
                      </a:r>
                      <a:r>
                        <a:rPr lang="fr-FR" sz="900" spc="-20">
                          <a:solidFill>
                            <a:srgbClr val="45479E"/>
                          </a:solidFill>
                          <a:effectLst/>
                          <a:latin typeface="+mj-lt"/>
                        </a:rPr>
                        <a:t> </a:t>
                      </a:r>
                      <a:r>
                        <a:rPr lang="fr-FR" sz="900">
                          <a:solidFill>
                            <a:srgbClr val="45479E"/>
                          </a:solidFill>
                          <a:effectLst/>
                          <a:latin typeface="+mj-lt"/>
                        </a:rPr>
                        <a:t>la</a:t>
                      </a:r>
                    </a:p>
                    <a:p>
                      <a:pPr marL="36000" indent="0">
                        <a:lnSpc>
                          <a:spcPts val="1215"/>
                        </a:lnSpc>
                        <a:spcBef>
                          <a:spcPts val="5"/>
                        </a:spcBef>
                        <a:spcAft>
                          <a:spcPts val="0"/>
                        </a:spcAft>
                        <a:buClr>
                          <a:srgbClr val="E8532B"/>
                        </a:buClr>
                        <a:buFont typeface="Wingdings" panose="05000000000000000000" pitchFamily="2" charset="2"/>
                        <a:buNone/>
                      </a:pPr>
                      <a:r>
                        <a:rPr lang="fr-FR" sz="900">
                          <a:solidFill>
                            <a:srgbClr val="45479E"/>
                          </a:solidFill>
                          <a:effectLst/>
                          <a:latin typeface="+mj-lt"/>
                        </a:rPr>
                        <a:t>préfecture</a:t>
                      </a:r>
                      <a:r>
                        <a:rPr lang="fr-FR" sz="900" spc="-15">
                          <a:solidFill>
                            <a:srgbClr val="45479E"/>
                          </a:solidFill>
                          <a:effectLst/>
                          <a:latin typeface="+mj-lt"/>
                        </a:rPr>
                        <a:t> </a:t>
                      </a:r>
                      <a:r>
                        <a:rPr lang="fr-FR" sz="900">
                          <a:solidFill>
                            <a:srgbClr val="45479E"/>
                          </a:solidFill>
                          <a:effectLst/>
                          <a:latin typeface="+mj-lt"/>
                        </a:rPr>
                        <a:t>et les</a:t>
                      </a:r>
                      <a:r>
                        <a:rPr lang="fr-FR" sz="900" spc="-5">
                          <a:solidFill>
                            <a:srgbClr val="45479E"/>
                          </a:solidFill>
                          <a:effectLst/>
                          <a:latin typeface="+mj-lt"/>
                        </a:rPr>
                        <a:t> </a:t>
                      </a:r>
                      <a:r>
                        <a:rPr lang="fr-FR" sz="900">
                          <a:solidFill>
                            <a:srgbClr val="45479E"/>
                          </a:solidFill>
                          <a:effectLst/>
                          <a:latin typeface="+mj-lt"/>
                        </a:rPr>
                        <a:t>collectivités.</a:t>
                      </a:r>
                    </a:p>
                    <a:p>
                      <a:pPr marL="36000" indent="36000">
                        <a:lnSpc>
                          <a:spcPts val="1125"/>
                        </a:lnSpc>
                        <a:buClr>
                          <a:srgbClr val="E8532B"/>
                        </a:buClr>
                        <a:buFont typeface="Wingdings" panose="05000000000000000000" pitchFamily="2" charset="2"/>
                        <a:buChar char="ü"/>
                      </a:pPr>
                      <a:r>
                        <a:rPr lang="fr-FR" sz="900">
                          <a:solidFill>
                            <a:srgbClr val="45479E"/>
                          </a:solidFill>
                          <a:effectLst/>
                          <a:latin typeface="+mj-lt"/>
                        </a:rPr>
                        <a:t>Assurer</a:t>
                      </a:r>
                      <a:r>
                        <a:rPr lang="fr-FR" sz="900" spc="-20">
                          <a:solidFill>
                            <a:srgbClr val="45479E"/>
                          </a:solidFill>
                          <a:effectLst/>
                          <a:latin typeface="+mj-lt"/>
                        </a:rPr>
                        <a:t> </a:t>
                      </a:r>
                      <a:r>
                        <a:rPr lang="fr-FR" sz="900">
                          <a:solidFill>
                            <a:srgbClr val="45479E"/>
                          </a:solidFill>
                          <a:effectLst/>
                          <a:latin typeface="+mj-lt"/>
                        </a:rPr>
                        <a:t>la sécurité</a:t>
                      </a:r>
                      <a:r>
                        <a:rPr lang="fr-FR" sz="900" spc="-15">
                          <a:solidFill>
                            <a:srgbClr val="45479E"/>
                          </a:solidFill>
                          <a:effectLst/>
                          <a:latin typeface="+mj-lt"/>
                        </a:rPr>
                        <a:t> </a:t>
                      </a:r>
                      <a:r>
                        <a:rPr lang="fr-FR" sz="900">
                          <a:solidFill>
                            <a:srgbClr val="45479E"/>
                          </a:solidFill>
                          <a:effectLst/>
                          <a:latin typeface="+mj-lt"/>
                        </a:rPr>
                        <a:t>(secouristes,</a:t>
                      </a:r>
                      <a:r>
                        <a:rPr lang="fr-FR" sz="900" spc="-15">
                          <a:solidFill>
                            <a:srgbClr val="45479E"/>
                          </a:solidFill>
                          <a:effectLst/>
                          <a:latin typeface="+mj-lt"/>
                        </a:rPr>
                        <a:t> </a:t>
                      </a:r>
                      <a:r>
                        <a:rPr lang="fr-FR" sz="900">
                          <a:solidFill>
                            <a:srgbClr val="45479E"/>
                          </a:solidFill>
                          <a:effectLst/>
                          <a:latin typeface="+mj-lt"/>
                        </a:rPr>
                        <a:t>pompiers,</a:t>
                      </a:r>
                      <a:r>
                        <a:rPr lang="fr-FR" sz="900" spc="-15">
                          <a:solidFill>
                            <a:srgbClr val="45479E"/>
                          </a:solidFill>
                          <a:effectLst/>
                          <a:latin typeface="+mj-lt"/>
                        </a:rPr>
                        <a:t> </a:t>
                      </a:r>
                      <a:r>
                        <a:rPr lang="fr-FR" sz="900">
                          <a:solidFill>
                            <a:srgbClr val="45479E"/>
                          </a:solidFill>
                          <a:effectLst/>
                          <a:latin typeface="+mj-lt"/>
                        </a:rPr>
                        <a:t>défibrillateurs)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Accueil,</a:t>
                      </a:r>
                      <a:r>
                        <a:rPr lang="fr-FR" sz="900" spc="-5">
                          <a:solidFill>
                            <a:srgbClr val="45479E"/>
                          </a:solidFill>
                          <a:effectLst/>
                          <a:latin typeface="+mj-lt"/>
                        </a:rPr>
                        <a:t> </a:t>
                      </a:r>
                      <a:r>
                        <a:rPr lang="fr-FR" sz="900">
                          <a:solidFill>
                            <a:srgbClr val="45479E"/>
                          </a:solidFill>
                          <a:effectLst/>
                          <a:latin typeface="+mj-lt"/>
                        </a:rPr>
                        <a:t>temps conviviaux</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Ronde des</a:t>
                      </a:r>
                      <a:r>
                        <a:rPr lang="fr-FR" sz="900" spc="-15">
                          <a:solidFill>
                            <a:srgbClr val="45479E"/>
                          </a:solidFill>
                          <a:effectLst/>
                          <a:latin typeface="+mj-lt"/>
                        </a:rPr>
                        <a:t> </a:t>
                      </a:r>
                      <a:r>
                        <a:rPr lang="fr-FR" sz="900">
                          <a:solidFill>
                            <a:srgbClr val="45479E"/>
                          </a:solidFill>
                          <a:effectLst/>
                          <a:latin typeface="+mj-lt"/>
                        </a:rPr>
                        <a:t>régions</a:t>
                      </a:r>
                    </a:p>
                    <a:p>
                      <a:pPr marL="88900" indent="-53975">
                        <a:lnSpc>
                          <a:spcPts val="1120"/>
                        </a:lnSpc>
                        <a:buClr>
                          <a:srgbClr val="E8532B"/>
                        </a:buClr>
                        <a:buFont typeface="Wingdings" panose="05000000000000000000" pitchFamily="2" charset="2"/>
                        <a:buChar char="ü"/>
                      </a:pPr>
                      <a:r>
                        <a:rPr lang="fr-FR" sz="900" spc="-15">
                          <a:solidFill>
                            <a:srgbClr val="45479E"/>
                          </a:solidFill>
                          <a:effectLst/>
                          <a:latin typeface="+mj-lt"/>
                        </a:rPr>
                        <a:t> A</a:t>
                      </a:r>
                      <a:r>
                        <a:rPr lang="fr-FR" sz="900">
                          <a:solidFill>
                            <a:srgbClr val="45479E"/>
                          </a:solidFill>
                          <a:effectLst/>
                          <a:latin typeface="+mj-lt"/>
                        </a:rPr>
                        <a:t>nimation sportive, </a:t>
                      </a:r>
                      <a:r>
                        <a:rPr lang="fr-FR" sz="900" spc="-15">
                          <a:solidFill>
                            <a:srgbClr val="45479E"/>
                          </a:solidFill>
                          <a:effectLst/>
                          <a:latin typeface="+mj-lt"/>
                        </a:rPr>
                        <a:t>c</a:t>
                      </a:r>
                      <a:r>
                        <a:rPr lang="fr-FR" sz="900">
                          <a:solidFill>
                            <a:srgbClr val="45479E"/>
                          </a:solidFill>
                          <a:effectLst/>
                          <a:latin typeface="+mj-lt"/>
                        </a:rPr>
                        <a:t>ulturell</a:t>
                      </a:r>
                      <a:r>
                        <a:rPr lang="fr-FR" sz="900" spc="-20">
                          <a:solidFill>
                            <a:srgbClr val="45479E"/>
                          </a:solidFill>
                          <a:effectLst/>
                          <a:latin typeface="+mj-lt"/>
                        </a:rPr>
                        <a:t>e et s</a:t>
                      </a:r>
                      <a:r>
                        <a:rPr lang="fr-FR" sz="900">
                          <a:solidFill>
                            <a:srgbClr val="45479E"/>
                          </a:solidFill>
                          <a:effectLst/>
                          <a:latin typeface="+mj-lt"/>
                        </a:rPr>
                        <a:t>pirituelle</a:t>
                      </a:r>
                    </a:p>
                    <a:p>
                      <a:pPr marL="36000" indent="36000"/>
                      <a:endParaRPr lang="fr-FR" sz="900">
                        <a:solidFill>
                          <a:srgbClr val="45479E"/>
                        </a:solidFill>
                        <a:latin typeface="+mj-lt"/>
                      </a:endParaRP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a:txBody>
                    <a:bodyPr/>
                    <a:lstStyle/>
                    <a:p>
                      <a:pPr marL="36000" indent="36000">
                        <a:lnSpc>
                          <a:spcPts val="1215"/>
                        </a:lnSpc>
                        <a:spcBef>
                          <a:spcPts val="5"/>
                        </a:spcBef>
                        <a:spcAft>
                          <a:spcPts val="0"/>
                        </a:spcAft>
                        <a:buClr>
                          <a:srgbClr val="E8532B"/>
                        </a:buClr>
                        <a:buFont typeface="Wingdings" panose="05000000000000000000" pitchFamily="2" charset="2"/>
                        <a:buChar char="ü"/>
                      </a:pPr>
                      <a:endParaRPr lang="fr-FR" sz="900">
                        <a:solidFill>
                          <a:srgbClr val="45479E"/>
                        </a:solidFill>
                        <a:effectLst/>
                        <a:latin typeface="+mj-lt"/>
                      </a:endParaRPr>
                    </a:p>
                    <a:p>
                      <a:pPr marL="36000" indent="36000">
                        <a:lnSpc>
                          <a:spcPts val="1215"/>
                        </a:lnSpc>
                        <a:spcBef>
                          <a:spcPts val="5"/>
                        </a:spcBef>
                        <a:spcAft>
                          <a:spcPts val="0"/>
                        </a:spcAft>
                        <a:buClr>
                          <a:srgbClr val="E8532B"/>
                        </a:buClr>
                        <a:buFont typeface="Wingdings" panose="05000000000000000000" pitchFamily="2" charset="2"/>
                        <a:buChar char="ü"/>
                      </a:pPr>
                      <a:r>
                        <a:rPr lang="fr-FR" sz="900">
                          <a:solidFill>
                            <a:srgbClr val="45479E"/>
                          </a:solidFill>
                          <a:effectLst/>
                          <a:latin typeface="+mj-lt"/>
                        </a:rPr>
                        <a:t>Lien</a:t>
                      </a:r>
                      <a:r>
                        <a:rPr lang="fr-FR" sz="900" spc="-10">
                          <a:solidFill>
                            <a:srgbClr val="45479E"/>
                          </a:solidFill>
                          <a:effectLst/>
                          <a:latin typeface="+mj-lt"/>
                        </a:rPr>
                        <a:t> </a:t>
                      </a:r>
                      <a:r>
                        <a:rPr lang="fr-FR" sz="900">
                          <a:solidFill>
                            <a:srgbClr val="45479E"/>
                          </a:solidFill>
                          <a:effectLst/>
                          <a:latin typeface="+mj-lt"/>
                        </a:rPr>
                        <a:t>avec</a:t>
                      </a:r>
                      <a:r>
                        <a:rPr lang="fr-FR" sz="900" spc="-5">
                          <a:solidFill>
                            <a:srgbClr val="45479E"/>
                          </a:solidFill>
                          <a:effectLst/>
                          <a:latin typeface="+mj-lt"/>
                        </a:rPr>
                        <a:t> </a:t>
                      </a:r>
                      <a:r>
                        <a:rPr lang="fr-FR" sz="900">
                          <a:solidFill>
                            <a:srgbClr val="45479E"/>
                          </a:solidFill>
                          <a:effectLst/>
                          <a:latin typeface="+mj-lt"/>
                        </a:rPr>
                        <a:t>les</a:t>
                      </a:r>
                      <a:r>
                        <a:rPr lang="fr-FR" sz="900" spc="-10">
                          <a:solidFill>
                            <a:srgbClr val="45479E"/>
                          </a:solidFill>
                          <a:effectLst/>
                          <a:latin typeface="+mj-lt"/>
                        </a:rPr>
                        <a:t> </a:t>
                      </a:r>
                      <a:r>
                        <a:rPr lang="fr-FR" sz="900">
                          <a:solidFill>
                            <a:srgbClr val="45479E"/>
                          </a:solidFill>
                          <a:effectLst/>
                          <a:latin typeface="+mj-lt"/>
                        </a:rPr>
                        <a:t>ins</a:t>
                      </a:r>
                      <a:r>
                        <a:rPr lang="fr-FR" sz="900">
                          <a:solidFill>
                            <a:srgbClr val="45479E"/>
                          </a:solidFill>
                          <a:effectLst/>
                          <a:latin typeface="+mj-lt"/>
                          <a:ea typeface="+mn-ea"/>
                          <a:cs typeface="+mn-cs"/>
                        </a:rPr>
                        <a:t>tances</a:t>
                      </a:r>
                      <a:endParaRPr lang="fr-FR" sz="900">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Invitation</a:t>
                      </a:r>
                      <a:endParaRPr lang="fr-FR" sz="900" spc="-15">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Affiches</a:t>
                      </a:r>
                      <a:endParaRPr lang="fr-FR" sz="900" spc="-15">
                        <a:solidFill>
                          <a:srgbClr val="45479E"/>
                        </a:solidFill>
                        <a:effectLst/>
                        <a:latin typeface="+mj-lt"/>
                      </a:endParaRP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Publicité</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Logo</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Presse</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Photo, vidéo</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Gestion cérémonie</a:t>
                      </a:r>
                    </a:p>
                    <a:p>
                      <a:pPr marL="36000" indent="36000">
                        <a:lnSpc>
                          <a:spcPts val="1120"/>
                        </a:lnSpc>
                        <a:buClr>
                          <a:srgbClr val="E8532B"/>
                        </a:buClr>
                        <a:buFont typeface="Wingdings" panose="05000000000000000000" pitchFamily="2" charset="2"/>
                        <a:buChar char="ü"/>
                      </a:pPr>
                      <a:r>
                        <a:rPr lang="fr-FR" sz="900">
                          <a:solidFill>
                            <a:srgbClr val="45479E"/>
                          </a:solidFill>
                          <a:effectLst/>
                          <a:latin typeface="+mj-lt"/>
                        </a:rPr>
                        <a:t>Récompenses</a:t>
                      </a:r>
                    </a:p>
                  </a:txBody>
                  <a:tcPr marL="36000" marR="36000">
                    <a:lnL w="3175" cap="flat" cmpd="sng" algn="ctr">
                      <a:solidFill>
                        <a:srgbClr val="2E3092"/>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extLst>
                  <a:ext uri="{0D108BD9-81ED-4DB2-BD59-A6C34878D82A}">
                    <a16:rowId xmlns:a16="http://schemas.microsoft.com/office/drawing/2014/main" val="1266088040"/>
                  </a:ext>
                </a:extLst>
              </a:tr>
              <a:tr h="545319">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a:solidFill>
                            <a:srgbClr val="45479E"/>
                          </a:solidFill>
                          <a:effectLst/>
                          <a:uFill>
                            <a:solidFill>
                              <a:srgbClr val="1F3863"/>
                            </a:solidFill>
                          </a:uFill>
                          <a:latin typeface="+mj-lt"/>
                        </a:rPr>
                        <a:t>Retour</a:t>
                      </a:r>
                      <a:r>
                        <a:rPr lang="fr-FR" sz="1050" u="none" spc="-20">
                          <a:solidFill>
                            <a:srgbClr val="45479E"/>
                          </a:solidFill>
                          <a:effectLst/>
                          <a:uFill>
                            <a:solidFill>
                              <a:srgbClr val="1F3863"/>
                            </a:solidFill>
                          </a:uFill>
                          <a:latin typeface="+mj-lt"/>
                        </a:rPr>
                        <a:t> </a:t>
                      </a:r>
                      <a:r>
                        <a:rPr lang="fr-FR" sz="1050" u="none">
                          <a:solidFill>
                            <a:srgbClr val="45479E"/>
                          </a:solidFill>
                          <a:effectLst/>
                          <a:uFill>
                            <a:solidFill>
                              <a:srgbClr val="1F3863"/>
                            </a:solidFill>
                          </a:uFill>
                          <a:latin typeface="+mj-lt"/>
                        </a:rPr>
                        <a:t>d’évaluation</a:t>
                      </a:r>
                      <a:r>
                        <a:rPr lang="fr-FR" sz="1050" u="none" spc="-10">
                          <a:solidFill>
                            <a:srgbClr val="45479E"/>
                          </a:solidFill>
                          <a:effectLst/>
                          <a:uFill>
                            <a:solidFill>
                              <a:srgbClr val="1F3863"/>
                            </a:solidFill>
                          </a:uFill>
                          <a:latin typeface="+mj-lt"/>
                        </a:rPr>
                        <a:t> </a:t>
                      </a:r>
                      <a:r>
                        <a:rPr lang="fr-FR" sz="1050" u="none">
                          <a:solidFill>
                            <a:srgbClr val="45479E"/>
                          </a:solidFill>
                          <a:effectLst/>
                          <a:uFill>
                            <a:solidFill>
                              <a:srgbClr val="1F3863"/>
                            </a:solidFill>
                          </a:uFill>
                          <a:latin typeface="+mj-lt"/>
                        </a:rPr>
                        <a:t>du</a:t>
                      </a:r>
                      <a:r>
                        <a:rPr lang="fr-FR" sz="1050" u="none" spc="-10">
                          <a:solidFill>
                            <a:srgbClr val="45479E"/>
                          </a:solidFill>
                          <a:effectLst/>
                          <a:uFill>
                            <a:solidFill>
                              <a:srgbClr val="1F3863"/>
                            </a:solidFill>
                          </a:uFill>
                          <a:latin typeface="+mj-lt"/>
                        </a:rPr>
                        <a:t> championnat</a:t>
                      </a:r>
                      <a:r>
                        <a:rPr lang="fr-FR" sz="1050" u="none">
                          <a:solidFill>
                            <a:srgbClr val="45479E"/>
                          </a:solidFill>
                          <a:effectLst/>
                          <a:uFill>
                            <a:solidFill>
                              <a:srgbClr val="1F3863"/>
                            </a:solidFill>
                          </a:uFill>
                          <a:latin typeface="+mj-lt"/>
                        </a:rPr>
                        <a:t> en</a:t>
                      </a:r>
                      <a:r>
                        <a:rPr lang="fr-FR" sz="1050" u="none" spc="-10">
                          <a:solidFill>
                            <a:srgbClr val="45479E"/>
                          </a:solidFill>
                          <a:effectLst/>
                          <a:uFill>
                            <a:solidFill>
                              <a:srgbClr val="1F3863"/>
                            </a:solidFill>
                          </a:uFill>
                          <a:latin typeface="+mj-lt"/>
                        </a:rPr>
                        <a:t> </a:t>
                      </a:r>
                      <a:r>
                        <a:rPr lang="fr-FR" sz="1050" u="none">
                          <a:solidFill>
                            <a:srgbClr val="45479E"/>
                          </a:solidFill>
                          <a:effectLst/>
                          <a:uFill>
                            <a:solidFill>
                              <a:srgbClr val="1F3863"/>
                            </a:solidFill>
                          </a:uFill>
                          <a:latin typeface="+mj-lt"/>
                        </a:rPr>
                        <a:t>CTN</a:t>
                      </a:r>
                      <a:endParaRPr lang="fr-FR" sz="1050" u="none">
                        <a:solidFill>
                          <a:srgbClr val="45479E"/>
                        </a:solidFill>
                        <a:effectLst/>
                        <a:latin typeface="+mj-lt"/>
                        <a:ea typeface="Calibri" panose="020F0502020204030204" pitchFamily="34" charset="0"/>
                        <a:cs typeface="Times New Roman" panose="02020603050405020304" pitchFamily="18" charset="0"/>
                      </a:endParaRPr>
                    </a:p>
                  </a:txBody>
                  <a:tcPr anchor="ctr">
                    <a:lnL w="3175" cap="flat" cmpd="sng" algn="ctr">
                      <a:solidFill>
                        <a:srgbClr val="2E3092"/>
                      </a:solidFill>
                      <a:prstDash val="solid"/>
                      <a:round/>
                      <a:headEnd type="none" w="med" len="med"/>
                      <a:tailEnd type="none" w="med" len="med"/>
                    </a:lnL>
                    <a:lnR w="12700" cap="flat" cmpd="sng" algn="ctr">
                      <a:solidFill>
                        <a:srgbClr val="45479E"/>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a:p>
                  </a:txBody>
                  <a:tcPr/>
                </a:tc>
                <a:tc gridSpan="7">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50" u="none">
                          <a:solidFill>
                            <a:srgbClr val="45479E"/>
                          </a:solidFill>
                          <a:effectLst/>
                          <a:uFill>
                            <a:solidFill>
                              <a:srgbClr val="385522"/>
                            </a:solidFill>
                          </a:uFill>
                          <a:latin typeface="+mj-lt"/>
                        </a:rPr>
                        <a:t>Veiller</a:t>
                      </a:r>
                      <a:r>
                        <a:rPr lang="fr-FR" sz="1050" u="none" spc="-10">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à</a:t>
                      </a:r>
                      <a:r>
                        <a:rPr lang="fr-FR" sz="1050" u="none" spc="-15">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notre</a:t>
                      </a:r>
                      <a:r>
                        <a:rPr lang="fr-FR" sz="1050" u="none" spc="-5">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impact</a:t>
                      </a:r>
                      <a:r>
                        <a:rPr lang="fr-FR" sz="1050" u="none" spc="-10">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carbone</a:t>
                      </a:r>
                      <a:r>
                        <a:rPr lang="fr-FR" sz="1050" u="none" spc="-10">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et</a:t>
                      </a:r>
                      <a:r>
                        <a:rPr lang="fr-FR" sz="1050" u="none" spc="-15">
                          <a:solidFill>
                            <a:srgbClr val="45479E"/>
                          </a:solidFill>
                          <a:effectLst/>
                          <a:uFill>
                            <a:solidFill>
                              <a:srgbClr val="385522"/>
                            </a:solidFill>
                          </a:uFill>
                          <a:latin typeface="+mj-lt"/>
                        </a:rPr>
                        <a:t> </a:t>
                      </a:r>
                      <a:r>
                        <a:rPr lang="fr-FR" sz="1050" u="none">
                          <a:solidFill>
                            <a:srgbClr val="45479E"/>
                          </a:solidFill>
                          <a:effectLst/>
                          <a:uFill>
                            <a:solidFill>
                              <a:srgbClr val="385522"/>
                            </a:solidFill>
                          </a:uFill>
                          <a:latin typeface="+mj-lt"/>
                        </a:rPr>
                        <a:t>de</a:t>
                      </a:r>
                      <a:r>
                        <a:rPr lang="fr-FR" sz="1050" u="none" spc="-15">
                          <a:solidFill>
                            <a:srgbClr val="45479E"/>
                          </a:solidFill>
                          <a:effectLst/>
                          <a:uFill>
                            <a:solidFill>
                              <a:srgbClr val="385522"/>
                            </a:solidFill>
                          </a:uFill>
                          <a:latin typeface="+mj-lt"/>
                        </a:rPr>
                        <a:t> </a:t>
                      </a:r>
                      <a:r>
                        <a:rPr lang="fr-FR" sz="1050" u="none" err="1">
                          <a:solidFill>
                            <a:srgbClr val="45479E"/>
                          </a:solidFill>
                          <a:effectLst/>
                          <a:uFill>
                            <a:solidFill>
                              <a:srgbClr val="385522"/>
                            </a:solidFill>
                          </a:uFill>
                          <a:latin typeface="+mj-lt"/>
                        </a:rPr>
                        <a:t>Consomm</a:t>
                      </a:r>
                      <a:r>
                        <a:rPr lang="fr-FR" sz="1050" u="none">
                          <a:solidFill>
                            <a:srgbClr val="45479E"/>
                          </a:solidFill>
                          <a:effectLst/>
                          <a:uFill>
                            <a:solidFill>
                              <a:srgbClr val="385522"/>
                            </a:solidFill>
                          </a:uFill>
                          <a:latin typeface="+mj-lt"/>
                        </a:rPr>
                        <a:t>-Acteur</a:t>
                      </a:r>
                      <a:endParaRPr lang="fr-FR" sz="1050" u="none">
                        <a:solidFill>
                          <a:srgbClr val="45479E"/>
                        </a:solidFill>
                        <a:effectLst/>
                        <a:latin typeface="+mj-lt"/>
                        <a:ea typeface="Calibri" panose="020F0502020204030204" pitchFamily="34" charset="0"/>
                        <a:cs typeface="Times New Roman" panose="02020603050405020304" pitchFamily="18" charset="0"/>
                      </a:endParaRPr>
                    </a:p>
                  </a:txBody>
                  <a:tcPr anchor="ctr">
                    <a:lnL w="12700" cap="flat" cmpd="sng" algn="ctr">
                      <a:solidFill>
                        <a:srgbClr val="45479E"/>
                      </a:solidFill>
                      <a:prstDash val="solid"/>
                      <a:round/>
                      <a:headEnd type="none" w="med" len="med"/>
                      <a:tailEnd type="none" w="med" len="med"/>
                    </a:lnL>
                    <a:lnR w="3175" cap="flat" cmpd="sng" algn="ctr">
                      <a:solidFill>
                        <a:srgbClr val="2E3092"/>
                      </a:solidFill>
                      <a:prstDash val="solid"/>
                      <a:round/>
                      <a:headEnd type="none" w="med" len="med"/>
                      <a:tailEnd type="none" w="med" len="med"/>
                    </a:lnR>
                    <a:lnT w="3175" cap="flat" cmpd="sng" algn="ctr">
                      <a:solidFill>
                        <a:srgbClr val="2E3092"/>
                      </a:solidFill>
                      <a:prstDash val="solid"/>
                      <a:round/>
                      <a:headEnd type="none" w="med" len="med"/>
                      <a:tailEnd type="none" w="med" len="med"/>
                    </a:lnT>
                    <a:lnB w="3175" cap="flat" cmpd="sng" algn="ctr">
                      <a:solidFill>
                        <a:srgbClr val="2E3092"/>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87334267"/>
                  </a:ext>
                </a:extLst>
              </a:tr>
            </a:tbl>
          </a:graphicData>
        </a:graphic>
      </p:graphicFrame>
    </p:spTree>
    <p:extLst>
      <p:ext uri="{BB962C8B-B14F-4D97-AF65-F5344CB8AC3E}">
        <p14:creationId xmlns:p14="http://schemas.microsoft.com/office/powerpoint/2010/main" val="309527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248618" y="2133176"/>
            <a:ext cx="2718131" cy="3491982"/>
          </a:xfrm>
          <a:prstGeom prst="rect">
            <a:avLst/>
          </a:prstGeom>
        </p:spPr>
        <p:txBody>
          <a:bodyPr vert="horz" wrap="square" lIns="0" tIns="11430" rIns="0" bIns="0" rtlCol="0">
            <a:spAutoFit/>
          </a:bodyPr>
          <a:lstStyle/>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Structure Artificielle d’Escalade (SAE) avec 18 voies simultanément dans différents profils plus ou moins déversant. Hauteur souhaitable 10m et plus.</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Possibilité de grimper dans toutes les voies en tête.</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La salle de difficulté doit permettre d’installer les tables d’arbitrage avec suffisamment de recul pour qu’aucun risque ne soit encouru.</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Bloc : possibilité d’utiliser une salle de pans ou des bas de voies. Prévoir un espace suffisamment important entre deux blocs pour éviter une gêne ou une chute entre deux cordées.</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Pièce pour le secrétariat.</a:t>
            </a:r>
          </a:p>
          <a:p>
            <a:pPr marL="184150" marR="5080" indent="-171450">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Infrastructures et matériel  </a:t>
            </a:r>
          </a:p>
        </p:txBody>
      </p:sp>
      <p:sp>
        <p:nvSpPr>
          <p:cNvPr id="15" name="object 4">
            <a:extLst>
              <a:ext uri="{FF2B5EF4-FFF2-40B4-BE49-F238E27FC236}">
                <a16:creationId xmlns:a16="http://schemas.microsoft.com/office/drawing/2014/main" id="{010A2D17-DB8B-C787-20DB-BC83E59FECAE}"/>
              </a:ext>
            </a:extLst>
          </p:cNvPr>
          <p:cNvSpPr txBox="1">
            <a:spLocks/>
          </p:cNvSpPr>
          <p:nvPr/>
        </p:nvSpPr>
        <p:spPr>
          <a:xfrm>
            <a:off x="3914175" y="1489855"/>
            <a:ext cx="1335978"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Matériel</a:t>
            </a:r>
            <a:endParaRPr lang="fr-FR" sz="2000" b="1"/>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6327853" y="1489855"/>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Secrétariat sur site</a:t>
            </a:r>
            <a:endParaRPr lang="fr-FR" sz="2000" b="1"/>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347333" y="1458899"/>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a:solidFill>
                  <a:srgbClr val="2E3092"/>
                </a:solidFill>
              </a:rPr>
              <a:t>Installations sportives</a:t>
            </a:r>
            <a:endParaRPr lang="fr-FR" sz="2000" b="1"/>
          </a:p>
        </p:txBody>
      </p:sp>
      <p:cxnSp>
        <p:nvCxnSpPr>
          <p:cNvPr id="13" name="Connecteur droit 12">
            <a:extLst>
              <a:ext uri="{FF2B5EF4-FFF2-40B4-BE49-F238E27FC236}">
                <a16:creationId xmlns:a16="http://schemas.microsoft.com/office/drawing/2014/main" id="{F3DB2E79-0E45-9B42-A76A-53E4906BFF4E}"/>
              </a:ext>
            </a:extLst>
          </p:cNvPr>
          <p:cNvCxnSpPr>
            <a:cxnSpLocks/>
          </p:cNvCxnSpPr>
          <p:nvPr/>
        </p:nvCxnSpPr>
        <p:spPr>
          <a:xfrm>
            <a:off x="3111049" y="1268625"/>
            <a:ext cx="0" cy="423206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6088411" y="1268625"/>
            <a:ext cx="0" cy="4174913"/>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8" name="object 8">
            <a:extLst>
              <a:ext uri="{FF2B5EF4-FFF2-40B4-BE49-F238E27FC236}">
                <a16:creationId xmlns:a16="http://schemas.microsoft.com/office/drawing/2014/main" id="{9BDF46AB-DD86-58C8-C713-A7DF25D3579F}"/>
              </a:ext>
            </a:extLst>
          </p:cNvPr>
          <p:cNvSpPr txBox="1"/>
          <p:nvPr/>
        </p:nvSpPr>
        <p:spPr>
          <a:xfrm>
            <a:off x="3240665" y="2133176"/>
            <a:ext cx="2718131" cy="1387175"/>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Tables et chaises pour chaque voie.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La couleur des prises utilisées pour les filles doit être bien distincte.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La couleur des scotchs pour le bloc doit être la même tout au long de l’épreuve.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Podium</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Sono avec micro</a:t>
            </a:r>
          </a:p>
        </p:txBody>
      </p:sp>
      <p:sp>
        <p:nvSpPr>
          <p:cNvPr id="19" name="object 8">
            <a:extLst>
              <a:ext uri="{FF2B5EF4-FFF2-40B4-BE49-F238E27FC236}">
                <a16:creationId xmlns:a16="http://schemas.microsoft.com/office/drawing/2014/main" id="{F1C8D0EE-13BF-0B07-E9C1-FDACEEBF5BB2}"/>
              </a:ext>
            </a:extLst>
          </p:cNvPr>
          <p:cNvSpPr txBox="1"/>
          <p:nvPr/>
        </p:nvSpPr>
        <p:spPr>
          <a:xfrm>
            <a:off x="6218026" y="2133176"/>
            <a:ext cx="2718131" cy="790986"/>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1 ordinateur et 1 imprimante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Fournitures : stylos, papier, scotch, plaquettes, punaises, …</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Feuilles de juges, ordre de passage, …</a:t>
            </a: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spTree>
    <p:extLst>
      <p:ext uri="{BB962C8B-B14F-4D97-AF65-F5344CB8AC3E}">
        <p14:creationId xmlns:p14="http://schemas.microsoft.com/office/powerpoint/2010/main" val="322346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428634" y="2267342"/>
            <a:ext cx="3900476" cy="384977"/>
          </a:xfrm>
          <a:prstGeom prst="rect">
            <a:avLst/>
          </a:prstGeom>
        </p:spPr>
        <p:txBody>
          <a:bodyPr vert="horz" wrap="square" lIns="0" tIns="11430" rIns="0" bIns="0" rtlCol="0">
            <a:spAutoFit/>
          </a:bodyPr>
          <a:lstStyle/>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Les voies doivent être progressives ; pas de mouvements aléatoires dans le bas des voies</a:t>
            </a: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Niveau de difficulté</a:t>
            </a:r>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529517" y="1850558"/>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Epreuve de bloc</a:t>
            </a:r>
            <a:endParaRPr lang="fr-FR" sz="2000" b="1"/>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1028512" y="1833891"/>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a:solidFill>
                  <a:srgbClr val="2E3092"/>
                </a:solidFill>
              </a:rPr>
              <a:t>Epreuve de difficulté</a:t>
            </a:r>
            <a:endParaRPr lang="fr-FR" sz="2000" b="1"/>
          </a:p>
        </p:txBody>
      </p: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4588223" y="1779300"/>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8">
            <a:extLst>
              <a:ext uri="{FF2B5EF4-FFF2-40B4-BE49-F238E27FC236}">
                <a16:creationId xmlns:a16="http://schemas.microsoft.com/office/drawing/2014/main" id="{F1C8D0EE-13BF-0B07-E9C1-FDACEEBF5BB2}"/>
              </a:ext>
            </a:extLst>
          </p:cNvPr>
          <p:cNvSpPr txBox="1"/>
          <p:nvPr/>
        </p:nvSpPr>
        <p:spPr>
          <a:xfrm>
            <a:off x="4969947" y="2267342"/>
            <a:ext cx="3745412" cy="1577355"/>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4 à 5 blocs par catégorie. Ils doivent être </a:t>
            </a:r>
            <a:r>
              <a:rPr lang="fr-FR" sz="1200" spc="-10" err="1">
                <a:solidFill>
                  <a:srgbClr val="2E3092"/>
                </a:solidFill>
                <a:latin typeface="Calibri"/>
                <a:cs typeface="Calibri"/>
              </a:rPr>
              <a:t>grimpables</a:t>
            </a:r>
            <a:r>
              <a:rPr lang="fr-FR" sz="1200" spc="-10">
                <a:solidFill>
                  <a:srgbClr val="2E3092"/>
                </a:solidFill>
                <a:latin typeface="Calibri"/>
                <a:cs typeface="Calibri"/>
              </a:rPr>
              <a:t> en même temps.</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Les cotations du bloc se réfèrent aux difficultés des voies.</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Les styles et profils doivent être variés dans la mesure du possible.</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Le bloc 1 doit, dans la mesure du possible, être enchainé par tous les grimpeurs.</a:t>
            </a:r>
          </a:p>
          <a:p>
            <a:pPr marL="183600" marR="5080" indent="-172800">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graphicFrame>
        <p:nvGraphicFramePr>
          <p:cNvPr id="3" name="Tableau 2">
            <a:extLst>
              <a:ext uri="{FF2B5EF4-FFF2-40B4-BE49-F238E27FC236}">
                <a16:creationId xmlns:a16="http://schemas.microsoft.com/office/drawing/2014/main" id="{16D97A6D-96E9-42D1-9CED-4AEC05F81952}"/>
              </a:ext>
            </a:extLst>
          </p:cNvPr>
          <p:cNvGraphicFramePr>
            <a:graphicFrameLocks noGrp="1"/>
          </p:cNvGraphicFramePr>
          <p:nvPr>
            <p:extLst>
              <p:ext uri="{D42A27DB-BD31-4B8C-83A1-F6EECF244321}">
                <p14:modId xmlns:p14="http://schemas.microsoft.com/office/powerpoint/2010/main" val="3643279125"/>
              </p:ext>
            </p:extLst>
          </p:nvPr>
        </p:nvGraphicFramePr>
        <p:xfrm>
          <a:off x="578655" y="2851545"/>
          <a:ext cx="3420415" cy="914400"/>
        </p:xfrm>
        <a:graphic>
          <a:graphicData uri="http://schemas.openxmlformats.org/drawingml/2006/table">
            <a:tbl>
              <a:tblPr firstRow="1" firstCol="1" bandRow="1">
                <a:tableStyleId>{D113A9D2-9D6B-4929-AA2D-F23B5EE8CBE7}</a:tableStyleId>
              </a:tblPr>
              <a:tblGrid>
                <a:gridCol w="684083">
                  <a:extLst>
                    <a:ext uri="{9D8B030D-6E8A-4147-A177-3AD203B41FA5}">
                      <a16:colId xmlns:a16="http://schemas.microsoft.com/office/drawing/2014/main" val="1560341050"/>
                    </a:ext>
                  </a:extLst>
                </a:gridCol>
                <a:gridCol w="684083">
                  <a:extLst>
                    <a:ext uri="{9D8B030D-6E8A-4147-A177-3AD203B41FA5}">
                      <a16:colId xmlns:a16="http://schemas.microsoft.com/office/drawing/2014/main" val="492825702"/>
                    </a:ext>
                  </a:extLst>
                </a:gridCol>
                <a:gridCol w="684083">
                  <a:extLst>
                    <a:ext uri="{9D8B030D-6E8A-4147-A177-3AD203B41FA5}">
                      <a16:colId xmlns:a16="http://schemas.microsoft.com/office/drawing/2014/main" val="2117073523"/>
                    </a:ext>
                  </a:extLst>
                </a:gridCol>
                <a:gridCol w="684083">
                  <a:extLst>
                    <a:ext uri="{9D8B030D-6E8A-4147-A177-3AD203B41FA5}">
                      <a16:colId xmlns:a16="http://schemas.microsoft.com/office/drawing/2014/main" val="3690929024"/>
                    </a:ext>
                  </a:extLst>
                </a:gridCol>
                <a:gridCol w="684083">
                  <a:extLst>
                    <a:ext uri="{9D8B030D-6E8A-4147-A177-3AD203B41FA5}">
                      <a16:colId xmlns:a16="http://schemas.microsoft.com/office/drawing/2014/main" val="1334128695"/>
                    </a:ext>
                  </a:extLst>
                </a:gridCol>
              </a:tblGrid>
              <a:tr h="0">
                <a:tc>
                  <a:txBody>
                    <a:bodyPr/>
                    <a:lstStyle/>
                    <a:p>
                      <a:pPr algn="ctr"/>
                      <a:r>
                        <a:rPr lang="fr-FR" sz="1200">
                          <a:effectLst/>
                        </a:rPr>
                        <a:t> </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V1</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V2</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V3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V4</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14270331"/>
                  </a:ext>
                </a:extLst>
              </a:tr>
              <a:tr h="0">
                <a:tc>
                  <a:txBody>
                    <a:bodyPr/>
                    <a:lstStyle/>
                    <a:p>
                      <a:pPr algn="ctr"/>
                      <a:r>
                        <a:rPr lang="fr-FR" sz="1200">
                          <a:effectLst/>
                        </a:rPr>
                        <a:t>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6B/C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904064"/>
                  </a:ext>
                </a:extLst>
              </a:tr>
              <a:tr h="0">
                <a:tc>
                  <a:txBody>
                    <a:bodyPr/>
                    <a:lstStyle/>
                    <a:p>
                      <a:pPr algn="ctr"/>
                      <a:r>
                        <a:rPr lang="fr-FR" sz="1200">
                          <a:effectLst/>
                        </a:rPr>
                        <a:t>M</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7A+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9100823"/>
                  </a:ext>
                </a:extLst>
              </a:tr>
              <a:tr h="0">
                <a:tc>
                  <a:txBody>
                    <a:bodyPr/>
                    <a:lstStyle/>
                    <a:p>
                      <a:pPr algn="ctr"/>
                      <a:r>
                        <a:rPr lang="fr-FR" sz="1200">
                          <a:effectLst/>
                        </a:rPr>
                        <a:t>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7B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90589455"/>
                  </a:ext>
                </a:extLst>
              </a:tr>
              <a:tr h="0">
                <a:tc>
                  <a:txBody>
                    <a:bodyPr/>
                    <a:lstStyle/>
                    <a:p>
                      <a:pPr algn="ctr"/>
                      <a:r>
                        <a:rPr lang="fr-FR" sz="1200">
                          <a:effectLst/>
                        </a:rPr>
                        <a:t>J</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5C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6C</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r>
                        <a:rPr lang="fr-FR" sz="1200">
                          <a:effectLst/>
                        </a:rPr>
                        <a:t>7B</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68121385"/>
                  </a:ext>
                </a:extLst>
              </a:tr>
            </a:tbl>
          </a:graphicData>
        </a:graphic>
      </p:graphicFrame>
      <p:sp>
        <p:nvSpPr>
          <p:cNvPr id="4" name="object 4">
            <a:extLst>
              <a:ext uri="{FF2B5EF4-FFF2-40B4-BE49-F238E27FC236}">
                <a16:creationId xmlns:a16="http://schemas.microsoft.com/office/drawing/2014/main" id="{4B160693-4878-E1AC-CE1D-7F888EF5EFB5}"/>
              </a:ext>
            </a:extLst>
          </p:cNvPr>
          <p:cNvSpPr txBox="1">
            <a:spLocks/>
          </p:cNvSpPr>
          <p:nvPr/>
        </p:nvSpPr>
        <p:spPr>
          <a:xfrm>
            <a:off x="5459692" y="3968600"/>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Epreuve de vitesse</a:t>
            </a:r>
            <a:endParaRPr lang="fr-FR" sz="2000" b="1"/>
          </a:p>
        </p:txBody>
      </p:sp>
      <p:sp>
        <p:nvSpPr>
          <p:cNvPr id="5" name="object 8">
            <a:extLst>
              <a:ext uri="{FF2B5EF4-FFF2-40B4-BE49-F238E27FC236}">
                <a16:creationId xmlns:a16="http://schemas.microsoft.com/office/drawing/2014/main" id="{13FAF3F3-FD56-06CA-A16A-5D63E1C7E8BF}"/>
              </a:ext>
            </a:extLst>
          </p:cNvPr>
          <p:cNvSpPr txBox="1"/>
          <p:nvPr/>
        </p:nvSpPr>
        <p:spPr>
          <a:xfrm>
            <a:off x="4917162" y="4401562"/>
            <a:ext cx="3745412" cy="790986"/>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Deux voies identiques ou différentes d’une ou de plusieurs couleurs (démarcation), côte à côte. </a:t>
            </a:r>
          </a:p>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Accessible à tous, envergure et cotation.</a:t>
            </a:r>
          </a:p>
          <a:p>
            <a:pPr marL="183600" marR="5080" indent="-172800">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spTree>
    <p:extLst>
      <p:ext uri="{BB962C8B-B14F-4D97-AF65-F5344CB8AC3E}">
        <p14:creationId xmlns:p14="http://schemas.microsoft.com/office/powerpoint/2010/main" val="48764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7762D4C1-1F78-163C-E8AB-7813435E0705}"/>
              </a:ext>
            </a:extLst>
          </p:cNvPr>
          <p:cNvSpPr txBox="1"/>
          <p:nvPr/>
        </p:nvSpPr>
        <p:spPr>
          <a:xfrm>
            <a:off x="428634" y="2267342"/>
            <a:ext cx="3900476" cy="1970539"/>
          </a:xfrm>
          <a:prstGeom prst="rect">
            <a:avLst/>
          </a:prstGeom>
        </p:spPr>
        <p:txBody>
          <a:bodyPr vert="horz" wrap="square" lIns="0" tIns="11430" rIns="0" bIns="0" rtlCol="0">
            <a:spAutoFit/>
          </a:bodyPr>
          <a:lstStyle/>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Prévoir une chambre d’appel avec 2/3 jeunes officiels pour valider la présence des compétiteurs 15 min avant leur passage.</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Un enseignant formé est responsable de vérifier les nœuds d’encordement et la mise en place du système d’assurage pour 2 voies.</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2 jeunes officiels par voie.</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Prévoir une rotation toutes les 2h.</a:t>
            </a:r>
          </a:p>
          <a:p>
            <a:pPr marL="12700" marR="5080" algn="just">
              <a:lnSpc>
                <a:spcPct val="102699"/>
              </a:lnSpc>
              <a:spcBef>
                <a:spcPts val="90"/>
              </a:spcBef>
              <a:buClr>
                <a:srgbClr val="F4C009"/>
              </a:buClr>
            </a:pPr>
            <a:endParaRPr lang="fr-FR" sz="1200" spc="-10">
              <a:solidFill>
                <a:srgbClr val="2E3092"/>
              </a:solidFill>
              <a:latin typeface="Calibri"/>
              <a:cs typeface="Calibri"/>
            </a:endParaRPr>
          </a:p>
          <a:p>
            <a:pPr marL="184150" marR="5080" indent="-171450" algn="just">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grpSp>
        <p:nvGrpSpPr>
          <p:cNvPr id="32" name="object 34">
            <a:extLst>
              <a:ext uri="{FF2B5EF4-FFF2-40B4-BE49-F238E27FC236}">
                <a16:creationId xmlns:a16="http://schemas.microsoft.com/office/drawing/2014/main" id="{0C94E808-639F-8F45-C729-FC9AD0347DFA}"/>
              </a:ext>
            </a:extLst>
          </p:cNvPr>
          <p:cNvGrpSpPr/>
          <p:nvPr/>
        </p:nvGrpSpPr>
        <p:grpSpPr>
          <a:xfrm>
            <a:off x="564734" y="715206"/>
            <a:ext cx="374849" cy="378475"/>
            <a:chOff x="1122715" y="2559591"/>
            <a:chExt cx="374849" cy="378475"/>
          </a:xfrm>
        </p:grpSpPr>
        <p:sp>
          <p:nvSpPr>
            <p:cNvPr id="33" name="object 35">
              <a:extLst>
                <a:ext uri="{FF2B5EF4-FFF2-40B4-BE49-F238E27FC236}">
                  <a16:creationId xmlns:a16="http://schemas.microsoft.com/office/drawing/2014/main" id="{3B59B3FE-FC6F-50F7-1CF1-94B627C37534}"/>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34" name="object 36">
              <a:extLst>
                <a:ext uri="{FF2B5EF4-FFF2-40B4-BE49-F238E27FC236}">
                  <a16:creationId xmlns:a16="http://schemas.microsoft.com/office/drawing/2014/main" id="{A96DD9AF-F3D0-E88C-E0BC-E91D88DE3803}"/>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35" name="object 37">
              <a:extLst>
                <a:ext uri="{FF2B5EF4-FFF2-40B4-BE49-F238E27FC236}">
                  <a16:creationId xmlns:a16="http://schemas.microsoft.com/office/drawing/2014/main" id="{8CC2475D-E201-AF0B-2842-64789AABC5B2}"/>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41" name="object 5">
            <a:extLst>
              <a:ext uri="{FF2B5EF4-FFF2-40B4-BE49-F238E27FC236}">
                <a16:creationId xmlns:a16="http://schemas.microsoft.com/office/drawing/2014/main" id="{8698A9A7-D6A3-E849-BE95-5DFF379C77FD}"/>
              </a:ext>
            </a:extLst>
          </p:cNvPr>
          <p:cNvSpPr txBox="1"/>
          <p:nvPr/>
        </p:nvSpPr>
        <p:spPr>
          <a:xfrm>
            <a:off x="1183568" y="774922"/>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Arbitre et Jeunes officiels</a:t>
            </a:r>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529517" y="1850558"/>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Epreuve de bloc</a:t>
            </a:r>
            <a:endParaRPr lang="fr-FR" sz="2000" b="1"/>
          </a:p>
        </p:txBody>
      </p:sp>
      <p:sp>
        <p:nvSpPr>
          <p:cNvPr id="37" name="object 4">
            <a:extLst>
              <a:ext uri="{FF2B5EF4-FFF2-40B4-BE49-F238E27FC236}">
                <a16:creationId xmlns:a16="http://schemas.microsoft.com/office/drawing/2014/main" id="{28FB46A1-9AD4-1E55-886A-944207E53017}"/>
              </a:ext>
            </a:extLst>
          </p:cNvPr>
          <p:cNvSpPr txBox="1">
            <a:spLocks/>
          </p:cNvSpPr>
          <p:nvPr/>
        </p:nvSpPr>
        <p:spPr>
          <a:xfrm>
            <a:off x="1028512" y="1833891"/>
            <a:ext cx="2520702" cy="309059"/>
          </a:xfrm>
          <a:prstGeom prst="rect">
            <a:avLst/>
          </a:prstGeom>
          <a:noFill/>
        </p:spPr>
        <p:txBody>
          <a:bodyPr vert="horz" wrap="square" lIns="0" tIns="1270" rIns="0" bIns="0" rtlCol="0">
            <a:noAutofit/>
          </a:bodyPr>
          <a:lstStyle>
            <a:lvl1pPr>
              <a:defRPr>
                <a:latin typeface="+mj-lt"/>
                <a:ea typeface="+mj-ea"/>
                <a:cs typeface="+mj-cs"/>
              </a:defRPr>
            </a:lvl1pPr>
          </a:lstStyle>
          <a:p>
            <a:pPr algn="ctr">
              <a:spcBef>
                <a:spcPts val="10"/>
              </a:spcBef>
            </a:pPr>
            <a:r>
              <a:rPr lang="fr-FR" sz="2000" b="1">
                <a:solidFill>
                  <a:srgbClr val="2E3092"/>
                </a:solidFill>
              </a:rPr>
              <a:t>Epreuve de difficulté</a:t>
            </a:r>
            <a:endParaRPr lang="fr-FR" sz="2000" b="1"/>
          </a:p>
        </p:txBody>
      </p:sp>
      <p:cxnSp>
        <p:nvCxnSpPr>
          <p:cNvPr id="17" name="Connecteur droit 16">
            <a:extLst>
              <a:ext uri="{FF2B5EF4-FFF2-40B4-BE49-F238E27FC236}">
                <a16:creationId xmlns:a16="http://schemas.microsoft.com/office/drawing/2014/main" id="{2889EEE5-737A-9F84-239E-9C64D7341CFC}"/>
              </a:ext>
            </a:extLst>
          </p:cNvPr>
          <p:cNvCxnSpPr>
            <a:cxnSpLocks/>
          </p:cNvCxnSpPr>
          <p:nvPr/>
        </p:nvCxnSpPr>
        <p:spPr>
          <a:xfrm>
            <a:off x="4588223" y="1779300"/>
            <a:ext cx="0" cy="3528000"/>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8">
            <a:extLst>
              <a:ext uri="{FF2B5EF4-FFF2-40B4-BE49-F238E27FC236}">
                <a16:creationId xmlns:a16="http://schemas.microsoft.com/office/drawing/2014/main" id="{F1C8D0EE-13BF-0B07-E9C1-FDACEEBF5BB2}"/>
              </a:ext>
            </a:extLst>
          </p:cNvPr>
          <p:cNvSpPr txBox="1"/>
          <p:nvPr/>
        </p:nvSpPr>
        <p:spPr>
          <a:xfrm>
            <a:off x="4969947" y="2267342"/>
            <a:ext cx="3745412" cy="1184170"/>
          </a:xfrm>
          <a:prstGeom prst="rect">
            <a:avLst/>
          </a:prstGeom>
        </p:spPr>
        <p:txBody>
          <a:bodyPr vert="horz" wrap="square" lIns="0" tIns="11430" rIns="0" bIns="0" rtlCol="0">
            <a:spAutoFit/>
          </a:bodyPr>
          <a:lstStyle/>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Prévoir une chambre d’appel avec 2/3 jeunes officiels pour valider la présence des compétiteurs 15 min avant leur passage.</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Un enseignant responsable par secteur de bloc.</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2 jeunes officiels par bloc.</a:t>
            </a:r>
          </a:p>
          <a:p>
            <a:pPr marL="184150" marR="5080" indent="-17145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Prévoir une rotation toutes les 2h.</a:t>
            </a:r>
          </a:p>
        </p:txBody>
      </p:sp>
      <p:sp>
        <p:nvSpPr>
          <p:cNvPr id="2" name="object 4">
            <a:extLst>
              <a:ext uri="{FF2B5EF4-FFF2-40B4-BE49-F238E27FC236}">
                <a16:creationId xmlns:a16="http://schemas.microsoft.com/office/drawing/2014/main" id="{4C7DBF12-34AC-EBE8-E8BC-0B82D8263812}"/>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sp>
        <p:nvSpPr>
          <p:cNvPr id="4" name="object 4">
            <a:extLst>
              <a:ext uri="{FF2B5EF4-FFF2-40B4-BE49-F238E27FC236}">
                <a16:creationId xmlns:a16="http://schemas.microsoft.com/office/drawing/2014/main" id="{4B160693-4878-E1AC-CE1D-7F888EF5EFB5}"/>
              </a:ext>
            </a:extLst>
          </p:cNvPr>
          <p:cNvSpPr txBox="1">
            <a:spLocks/>
          </p:cNvSpPr>
          <p:nvPr/>
        </p:nvSpPr>
        <p:spPr>
          <a:xfrm>
            <a:off x="1183568" y="4132317"/>
            <a:ext cx="2520702" cy="309059"/>
          </a:xfrm>
          <a:prstGeom prst="rect">
            <a:avLst/>
          </a:prstGeom>
          <a:noFill/>
        </p:spPr>
        <p:txBody>
          <a:bodyPr vert="horz" wrap="square" lIns="0" tIns="1270" rIns="0" bIns="0" rtlCol="0">
            <a:spAutoFit/>
          </a:bodyPr>
          <a:lstStyle>
            <a:lvl1pPr>
              <a:defRPr>
                <a:latin typeface="+mj-lt"/>
                <a:ea typeface="+mj-ea"/>
                <a:cs typeface="+mj-cs"/>
              </a:defRPr>
            </a:lvl1pPr>
          </a:lstStyle>
          <a:p>
            <a:pPr algn="ctr">
              <a:spcBef>
                <a:spcPts val="10"/>
              </a:spcBef>
            </a:pPr>
            <a:r>
              <a:rPr lang="fr-FR" sz="2000" b="1">
                <a:solidFill>
                  <a:srgbClr val="2E3092"/>
                </a:solidFill>
              </a:rPr>
              <a:t>Epreuve de vitesse</a:t>
            </a:r>
            <a:endParaRPr lang="fr-FR" sz="2000" b="1"/>
          </a:p>
        </p:txBody>
      </p:sp>
      <p:sp>
        <p:nvSpPr>
          <p:cNvPr id="5" name="object 8">
            <a:extLst>
              <a:ext uri="{FF2B5EF4-FFF2-40B4-BE49-F238E27FC236}">
                <a16:creationId xmlns:a16="http://schemas.microsoft.com/office/drawing/2014/main" id="{13FAF3F3-FD56-06CA-A16A-5D63E1C7E8BF}"/>
              </a:ext>
            </a:extLst>
          </p:cNvPr>
          <p:cNvSpPr txBox="1"/>
          <p:nvPr/>
        </p:nvSpPr>
        <p:spPr>
          <a:xfrm>
            <a:off x="596172" y="4516314"/>
            <a:ext cx="3745412" cy="981166"/>
          </a:xfrm>
          <a:prstGeom prst="rect">
            <a:avLst/>
          </a:prstGeom>
        </p:spPr>
        <p:txBody>
          <a:bodyPr vert="horz" wrap="square" lIns="0" tIns="11430" rIns="0" bIns="0" rtlCol="0">
            <a:spAutoFit/>
          </a:bodyPr>
          <a:lstStyle/>
          <a:p>
            <a:pPr marL="183600" marR="5080" indent="-172800">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4 jeunes officiels ; 2 chronométreurs et 2 juges.</a:t>
            </a:r>
          </a:p>
          <a:p>
            <a:pPr marL="183600" marR="5080" indent="-172800" algn="just">
              <a:lnSpc>
                <a:spcPct val="102699"/>
              </a:lnSpc>
              <a:spcBef>
                <a:spcPts val="90"/>
              </a:spcBef>
              <a:buClr>
                <a:srgbClr val="F4C009"/>
              </a:buClr>
              <a:buFont typeface="Wingdings" panose="05000000000000000000" pitchFamily="2" charset="2"/>
              <a:buChar char="ü"/>
            </a:pPr>
            <a:r>
              <a:rPr lang="fr-FR" sz="1200" spc="-10">
                <a:solidFill>
                  <a:srgbClr val="2E3092"/>
                </a:solidFill>
                <a:latin typeface="Calibri"/>
                <a:cs typeface="Calibri"/>
              </a:rPr>
              <a:t>2 enseignants responsable d’organiser l’épreuve : faire l’appel et positionner les mousquetons sur les baudriers des grimpeurs.</a:t>
            </a:r>
          </a:p>
          <a:p>
            <a:pPr marL="183600" marR="5080" indent="-172800">
              <a:lnSpc>
                <a:spcPct val="102699"/>
              </a:lnSpc>
              <a:spcBef>
                <a:spcPts val="90"/>
              </a:spcBef>
              <a:buClr>
                <a:srgbClr val="F4C009"/>
              </a:buClr>
              <a:buFont typeface="Wingdings" panose="05000000000000000000" pitchFamily="2" charset="2"/>
              <a:buChar char="ü"/>
            </a:pPr>
            <a:endParaRPr lang="fr-FR" sz="1200" spc="-10">
              <a:solidFill>
                <a:srgbClr val="2E3092"/>
              </a:solidFill>
              <a:latin typeface="Calibri"/>
              <a:cs typeface="Calibri"/>
            </a:endParaRPr>
          </a:p>
        </p:txBody>
      </p:sp>
      <p:pic>
        <p:nvPicPr>
          <p:cNvPr id="8" name="Graphique 7" descr="Dossier contour">
            <a:hlinkClick r:id="rId2"/>
            <a:extLst>
              <a:ext uri="{FF2B5EF4-FFF2-40B4-BE49-F238E27FC236}">
                <a16:creationId xmlns:a16="http://schemas.microsoft.com/office/drawing/2014/main" id="{3978B691-344A-C113-1DA8-740D96942A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5453" y="4583080"/>
            <a:ext cx="914400" cy="914400"/>
          </a:xfrm>
          <a:prstGeom prst="rect">
            <a:avLst/>
          </a:prstGeom>
        </p:spPr>
      </p:pic>
      <p:sp>
        <p:nvSpPr>
          <p:cNvPr id="10" name="ZoneTexte 9">
            <a:extLst>
              <a:ext uri="{FF2B5EF4-FFF2-40B4-BE49-F238E27FC236}">
                <a16:creationId xmlns:a16="http://schemas.microsoft.com/office/drawing/2014/main" id="{7419C637-D5C2-0493-EC91-E9963BF4DAB4}"/>
              </a:ext>
            </a:extLst>
          </p:cNvPr>
          <p:cNvSpPr txBox="1"/>
          <p:nvPr/>
        </p:nvSpPr>
        <p:spPr>
          <a:xfrm>
            <a:off x="5225537" y="4087433"/>
            <a:ext cx="3185840" cy="707886"/>
          </a:xfrm>
          <a:prstGeom prst="rect">
            <a:avLst/>
          </a:prstGeom>
          <a:noFill/>
        </p:spPr>
        <p:txBody>
          <a:bodyPr wrap="square" rtlCol="0">
            <a:spAutoFit/>
          </a:bodyPr>
          <a:lstStyle/>
          <a:p>
            <a:pPr algn="ctr"/>
            <a:r>
              <a:rPr lang="fr-FR" sz="2000" b="1">
                <a:solidFill>
                  <a:srgbClr val="2E3092"/>
                </a:solidFill>
                <a:latin typeface="+mj-lt"/>
                <a:ea typeface="+mj-ea"/>
                <a:cs typeface="+mj-cs"/>
              </a:rPr>
              <a:t>Fichier de gestion des rotations des juges</a:t>
            </a:r>
          </a:p>
        </p:txBody>
      </p:sp>
      <p:sp>
        <p:nvSpPr>
          <p:cNvPr id="11" name="ZoneTexte 10">
            <a:extLst>
              <a:ext uri="{FF2B5EF4-FFF2-40B4-BE49-F238E27FC236}">
                <a16:creationId xmlns:a16="http://schemas.microsoft.com/office/drawing/2014/main" id="{495C2F69-4030-F35F-AE21-52E868F14A3E}"/>
              </a:ext>
            </a:extLst>
          </p:cNvPr>
          <p:cNvSpPr txBox="1"/>
          <p:nvPr/>
        </p:nvSpPr>
        <p:spPr>
          <a:xfrm>
            <a:off x="1028512" y="1084063"/>
            <a:ext cx="5573962" cy="338554"/>
          </a:xfrm>
          <a:prstGeom prst="rect">
            <a:avLst/>
          </a:prstGeom>
          <a:noFill/>
        </p:spPr>
        <p:txBody>
          <a:bodyPr wrap="none" rtlCol="0">
            <a:spAutoFit/>
          </a:bodyPr>
          <a:lstStyle/>
          <a:p>
            <a:r>
              <a:rPr lang="fr-FR" sz="1600" spc="-10">
                <a:solidFill>
                  <a:srgbClr val="2E3092"/>
                </a:solidFill>
                <a:latin typeface="Calibri"/>
                <a:cs typeface="Calibri"/>
              </a:rPr>
              <a:t>1 président de jury pour validation des JO ; un membre de la CTN.</a:t>
            </a:r>
          </a:p>
        </p:txBody>
      </p:sp>
    </p:spTree>
    <p:extLst>
      <p:ext uri="{BB962C8B-B14F-4D97-AF65-F5344CB8AC3E}">
        <p14:creationId xmlns:p14="http://schemas.microsoft.com/office/powerpoint/2010/main" val="33934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58C4AE19-B2B2-6BA9-50AC-00E81FDB213C}"/>
              </a:ext>
            </a:extLst>
          </p:cNvPr>
          <p:cNvGraphicFramePr>
            <a:graphicFrameLocks noGrp="1"/>
          </p:cNvGraphicFramePr>
          <p:nvPr>
            <p:extLst>
              <p:ext uri="{D42A27DB-BD31-4B8C-83A1-F6EECF244321}">
                <p14:modId xmlns:p14="http://schemas.microsoft.com/office/powerpoint/2010/main" val="2787286852"/>
              </p:ext>
            </p:extLst>
          </p:nvPr>
        </p:nvGraphicFramePr>
        <p:xfrm>
          <a:off x="850231" y="2157520"/>
          <a:ext cx="7443537" cy="1890688"/>
        </p:xfrm>
        <a:graphic>
          <a:graphicData uri="http://schemas.openxmlformats.org/drawingml/2006/table">
            <a:tbl>
              <a:tblPr firstRow="1" firstCol="1" bandRow="1">
                <a:tableStyleId>{1E171933-4619-4E11-9A3F-F7608DF75F80}</a:tableStyleId>
              </a:tblPr>
              <a:tblGrid>
                <a:gridCol w="2481179">
                  <a:extLst>
                    <a:ext uri="{9D8B030D-6E8A-4147-A177-3AD203B41FA5}">
                      <a16:colId xmlns:a16="http://schemas.microsoft.com/office/drawing/2014/main" val="2599986768"/>
                    </a:ext>
                  </a:extLst>
                </a:gridCol>
                <a:gridCol w="2481179">
                  <a:extLst>
                    <a:ext uri="{9D8B030D-6E8A-4147-A177-3AD203B41FA5}">
                      <a16:colId xmlns:a16="http://schemas.microsoft.com/office/drawing/2014/main" val="3082520944"/>
                    </a:ext>
                  </a:extLst>
                </a:gridCol>
                <a:gridCol w="2481179">
                  <a:extLst>
                    <a:ext uri="{9D8B030D-6E8A-4147-A177-3AD203B41FA5}">
                      <a16:colId xmlns:a16="http://schemas.microsoft.com/office/drawing/2014/main" val="1596865645"/>
                    </a:ext>
                  </a:extLst>
                </a:gridCol>
              </a:tblGrid>
              <a:tr h="267247">
                <a:tc>
                  <a:txBody>
                    <a:bodyPr/>
                    <a:lstStyle/>
                    <a:p>
                      <a:pPr algn="ctr">
                        <a:lnSpc>
                          <a:spcPct val="107000"/>
                        </a:lnSpc>
                        <a:spcAft>
                          <a:spcPts val="800"/>
                        </a:spcAft>
                      </a:pPr>
                      <a:r>
                        <a:rPr lang="fr-FR" sz="1000">
                          <a:solidFill>
                            <a:srgbClr val="2E3092"/>
                          </a:solidFill>
                          <a:effectLst/>
                        </a:rPr>
                        <a:t> Veille de la compétition avec CTN</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a:solidFill>
                            <a:srgbClr val="2E3092"/>
                          </a:solidFill>
                          <a:effectLst/>
                        </a:rPr>
                        <a:t>JOUR 1</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F4C009"/>
                    </a:solidFill>
                  </a:tcPr>
                </a:tc>
                <a:tc>
                  <a:txBody>
                    <a:bodyPr/>
                    <a:lstStyle/>
                    <a:p>
                      <a:pPr algn="ctr">
                        <a:lnSpc>
                          <a:spcPct val="107000"/>
                        </a:lnSpc>
                        <a:spcAft>
                          <a:spcPts val="800"/>
                        </a:spcAft>
                      </a:pPr>
                      <a:r>
                        <a:rPr lang="fr-FR" sz="1000">
                          <a:solidFill>
                            <a:srgbClr val="2E3092"/>
                          </a:solidFill>
                          <a:effectLst/>
                        </a:rPr>
                        <a:t>JOUR 2</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nchor="ctr">
                    <a:lnL w="6350" cap="flat" cmpd="sng" algn="ctr">
                      <a:solidFill>
                        <a:schemeClr val="bg1"/>
                      </a:solidFill>
                      <a:prstDash val="solid"/>
                      <a:round/>
                      <a:headEnd type="none" w="med" len="med"/>
                      <a:tailEnd type="none" w="med" len="med"/>
                    </a:lnL>
                    <a:solidFill>
                      <a:srgbClr val="F4C009"/>
                    </a:solidFill>
                  </a:tcPr>
                </a:tc>
                <a:extLst>
                  <a:ext uri="{0D108BD9-81ED-4DB2-BD59-A6C34878D82A}">
                    <a16:rowId xmlns:a16="http://schemas.microsoft.com/office/drawing/2014/main" val="2790390601"/>
                  </a:ext>
                </a:extLst>
              </a:tr>
              <a:tr h="597467">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a:solidFill>
                            <a:srgbClr val="2E3092"/>
                          </a:solidFill>
                          <a:effectLst/>
                        </a:rPr>
                        <a:t>Accueil : pointage des inscrits (si pas passage à l’accueil, confirmation par téléphone)</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a:solidFill>
                            <a:srgbClr val="2E3092"/>
                          </a:solidFill>
                          <a:effectLst/>
                        </a:rPr>
                        <a:t>Vérification des ouvertures (prises filles) avec un ou plusieurs membres de la CTN. </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a:solidFill>
                          <a:srgbClr val="2E3092"/>
                        </a:solidFill>
                        <a:effectLst/>
                      </a:endParaRPr>
                    </a:p>
                    <a:p>
                      <a:pPr marL="0" marR="0" lvl="0" indent="0" algn="ctr" defTabSz="914400" eaLnBrk="1" fontAlgn="auto" latinLnBrk="0" hangingPunct="1">
                        <a:lnSpc>
                          <a:spcPct val="107000"/>
                        </a:lnSpc>
                        <a:spcBef>
                          <a:spcPts val="0"/>
                        </a:spcBef>
                        <a:spcAft>
                          <a:spcPts val="0"/>
                        </a:spcAft>
                        <a:buClrTx/>
                        <a:buSzTx/>
                        <a:buFontTx/>
                        <a:buNone/>
                        <a:tabLst/>
                        <a:defRPr/>
                      </a:pPr>
                      <a:r>
                        <a:rPr lang="fr-FR" sz="1000" b="0">
                          <a:solidFill>
                            <a:srgbClr val="2E3092"/>
                          </a:solidFill>
                          <a:effectLst/>
                        </a:rPr>
                        <a:t>Vérification des plans de voies et des flashs vidéos.</a:t>
                      </a:r>
                    </a:p>
                    <a:p>
                      <a:pPr marL="0" marR="0" lvl="0" indent="0" algn="ctr" defTabSz="914400" eaLnBrk="1" fontAlgn="auto" latinLnBrk="0" hangingPunct="1">
                        <a:lnSpc>
                          <a:spcPct val="107000"/>
                        </a:lnSpc>
                        <a:spcBef>
                          <a:spcPts val="0"/>
                        </a:spcBef>
                        <a:spcAft>
                          <a:spcPts val="0"/>
                        </a:spcAft>
                        <a:buClrTx/>
                        <a:buSzTx/>
                        <a:buFontTx/>
                        <a:buNone/>
                        <a:tabLst/>
                        <a:defRPr/>
                      </a:pPr>
                      <a:endParaRPr lang="fr-FR" sz="1000" b="0">
                        <a:solidFill>
                          <a:srgbClr val="2E3092"/>
                        </a:solidFill>
                        <a:effectLst/>
                        <a:latin typeface="+mn-lt"/>
                        <a:ea typeface="+mn-ea"/>
                        <a:cs typeface="+mn-cs"/>
                      </a:endParaRPr>
                    </a:p>
                  </a:txBody>
                  <a:tcPr marL="37804" marR="37804" marT="0" marB="0">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a:solidFill>
                            <a:srgbClr val="2E3092"/>
                          </a:solidFill>
                          <a:effectLst/>
                        </a:rPr>
                        <a:t>Epreuve de difficulté et de vitesse</a:t>
                      </a:r>
                    </a:p>
                    <a:p>
                      <a:pPr algn="ctr">
                        <a:lnSpc>
                          <a:spcPct val="100000"/>
                        </a:lnSpc>
                        <a:spcBef>
                          <a:spcPts val="0"/>
                        </a:spcBef>
                        <a:spcAft>
                          <a:spcPts val="0"/>
                        </a:spcAft>
                      </a:pPr>
                      <a:r>
                        <a:rPr lang="fr-FR" sz="1000">
                          <a:solidFill>
                            <a:srgbClr val="2E3092"/>
                          </a:solidFill>
                          <a:effectLst/>
                        </a:rPr>
                        <a:t>Les cordées mixtes passent l’épreuve de difficulté en premier.</a:t>
                      </a:r>
                    </a:p>
                    <a:p>
                      <a:pPr algn="ctr">
                        <a:lnSpc>
                          <a:spcPct val="100000"/>
                        </a:lnSpc>
                        <a:spcBef>
                          <a:spcPts val="0"/>
                        </a:spcBef>
                        <a:spcAft>
                          <a:spcPts val="0"/>
                        </a:spcAft>
                      </a:pPr>
                      <a:endParaRPr lang="fr-FR" sz="1000">
                        <a:solidFill>
                          <a:srgbClr val="2E3092"/>
                        </a:solidFill>
                        <a:effectLst/>
                      </a:endParaRPr>
                    </a:p>
                    <a:p>
                      <a:pPr algn="ctr">
                        <a:lnSpc>
                          <a:spcPct val="100000"/>
                        </a:lnSpc>
                        <a:spcBef>
                          <a:spcPts val="0"/>
                        </a:spcBef>
                        <a:spcAft>
                          <a:spcPts val="0"/>
                        </a:spcAft>
                      </a:pPr>
                      <a:r>
                        <a:rPr lang="fr-FR" sz="1000">
                          <a:solidFill>
                            <a:srgbClr val="2E3092"/>
                          </a:solidFill>
                          <a:effectLst/>
                        </a:rPr>
                        <a:t>Les cordées non mixtes passent l’épreuve de vitesse en premier.</a:t>
                      </a:r>
                    </a:p>
                  </a:txBody>
                  <a:tcPr marL="37804" marR="37804" marT="0" marB="0">
                    <a:lnL w="6350" cap="flat" cmpd="sng" algn="ctr">
                      <a:solidFill>
                        <a:srgbClr val="F4C009"/>
                      </a:solidFill>
                      <a:prstDash val="solid"/>
                      <a:round/>
                      <a:headEnd type="none" w="med" len="med"/>
                      <a:tailEnd type="none" w="med" len="med"/>
                    </a:lnL>
                    <a:lnR w="6350" cap="flat" cmpd="sng" algn="ctr">
                      <a:solidFill>
                        <a:srgbClr val="F4C009"/>
                      </a:solidFill>
                      <a:prstDash val="solid"/>
                      <a:round/>
                      <a:headEnd type="none" w="med" len="med"/>
                      <a:tailEnd type="none" w="med" len="med"/>
                    </a:lnR>
                    <a:noFill/>
                  </a:tcPr>
                </a:tc>
                <a:tc>
                  <a:txBody>
                    <a:bodyPr/>
                    <a:lstStyle/>
                    <a:p>
                      <a:pPr algn="ctr">
                        <a:lnSpc>
                          <a:spcPct val="107000"/>
                        </a:lnSpc>
                        <a:spcAft>
                          <a:spcPts val="800"/>
                        </a:spcAft>
                      </a:pPr>
                      <a:r>
                        <a:rPr lang="fr-FR" sz="1000" b="1">
                          <a:solidFill>
                            <a:srgbClr val="2E3092"/>
                          </a:solidFill>
                          <a:effectLst/>
                        </a:rPr>
                        <a:t>Epreuve de bloc</a:t>
                      </a:r>
                    </a:p>
                    <a:p>
                      <a:pPr algn="ctr">
                        <a:lnSpc>
                          <a:spcPct val="107000"/>
                        </a:lnSpc>
                        <a:spcAft>
                          <a:spcPts val="0"/>
                        </a:spcAft>
                      </a:pPr>
                      <a:r>
                        <a:rPr lang="fr-FR" sz="1000" baseline="0">
                          <a:solidFill>
                            <a:srgbClr val="2E3092"/>
                          </a:solidFill>
                          <a:effectLst/>
                        </a:rPr>
                        <a:t>Les cordées mixtes passent en premier dans les blocs.</a:t>
                      </a:r>
                    </a:p>
                    <a:p>
                      <a:pPr algn="ctr">
                        <a:lnSpc>
                          <a:spcPct val="107000"/>
                        </a:lnSpc>
                        <a:spcAft>
                          <a:spcPts val="0"/>
                        </a:spcAft>
                      </a:pPr>
                      <a:endParaRPr lang="fr-FR" sz="1000" baseline="0">
                        <a:solidFill>
                          <a:srgbClr val="2E3092"/>
                        </a:solidFill>
                        <a:effectLst/>
                      </a:endParaRPr>
                    </a:p>
                    <a:p>
                      <a:pPr algn="ctr">
                        <a:lnSpc>
                          <a:spcPct val="107000"/>
                        </a:lnSpc>
                        <a:spcAft>
                          <a:spcPts val="0"/>
                        </a:spcAft>
                      </a:pPr>
                      <a:r>
                        <a:rPr lang="fr-FR" sz="1000" baseline="0">
                          <a:solidFill>
                            <a:srgbClr val="2E3092"/>
                          </a:solidFill>
                          <a:effectLst/>
                        </a:rPr>
                        <a:t>Podium et remise des récompenses</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04" marR="37804" marT="0" marB="0">
                    <a:lnL w="6350" cap="flat" cmpd="sng" algn="ctr">
                      <a:solidFill>
                        <a:srgbClr val="F4C009"/>
                      </a:solidFill>
                      <a:prstDash val="solid"/>
                      <a:round/>
                      <a:headEnd type="none" w="med" len="med"/>
                      <a:tailEnd type="none" w="med" len="med"/>
                    </a:lnL>
                    <a:noFill/>
                  </a:tcPr>
                </a:tc>
                <a:extLst>
                  <a:ext uri="{0D108BD9-81ED-4DB2-BD59-A6C34878D82A}">
                    <a16:rowId xmlns:a16="http://schemas.microsoft.com/office/drawing/2014/main" val="2768597908"/>
                  </a:ext>
                </a:extLst>
              </a:tr>
            </a:tbl>
          </a:graphicData>
        </a:graphic>
      </p:graphicFrame>
      <p:grpSp>
        <p:nvGrpSpPr>
          <p:cNvPr id="3" name="object 34">
            <a:extLst>
              <a:ext uri="{FF2B5EF4-FFF2-40B4-BE49-F238E27FC236}">
                <a16:creationId xmlns:a16="http://schemas.microsoft.com/office/drawing/2014/main" id="{84213E45-F02F-84FB-8F00-9DA3D30A5C0F}"/>
              </a:ext>
            </a:extLst>
          </p:cNvPr>
          <p:cNvGrpSpPr/>
          <p:nvPr/>
        </p:nvGrpSpPr>
        <p:grpSpPr>
          <a:xfrm>
            <a:off x="1082314" y="1250045"/>
            <a:ext cx="374849" cy="378475"/>
            <a:chOff x="1122715" y="2559591"/>
            <a:chExt cx="374849" cy="378475"/>
          </a:xfrm>
        </p:grpSpPr>
        <p:sp>
          <p:nvSpPr>
            <p:cNvPr id="5" name="object 35">
              <a:extLst>
                <a:ext uri="{FF2B5EF4-FFF2-40B4-BE49-F238E27FC236}">
                  <a16:creationId xmlns:a16="http://schemas.microsoft.com/office/drawing/2014/main" id="{A99553A0-B159-27CA-BE0F-23CBA36B4C4F}"/>
                </a:ext>
              </a:extLst>
            </p:cNvPr>
            <p:cNvSpPr/>
            <p:nvPr/>
          </p:nvSpPr>
          <p:spPr>
            <a:xfrm>
              <a:off x="1126317" y="2597424"/>
              <a:ext cx="340360" cy="337185"/>
            </a:xfrm>
            <a:custGeom>
              <a:avLst/>
              <a:gdLst/>
              <a:ahLst/>
              <a:cxnLst/>
              <a:rect l="l" t="t" r="r" b="b"/>
              <a:pathLst>
                <a:path w="340359" h="337185">
                  <a:moveTo>
                    <a:pt x="59397" y="0"/>
                  </a:moveTo>
                  <a:lnTo>
                    <a:pt x="44671" y="3495"/>
                  </a:lnTo>
                  <a:lnTo>
                    <a:pt x="28408" y="12103"/>
                  </a:lnTo>
                  <a:lnTo>
                    <a:pt x="12790" y="27921"/>
                  </a:lnTo>
                  <a:lnTo>
                    <a:pt x="0" y="53047"/>
                  </a:lnTo>
                  <a:lnTo>
                    <a:pt x="0" y="295059"/>
                  </a:lnTo>
                  <a:lnTo>
                    <a:pt x="5345" y="308321"/>
                  </a:lnTo>
                  <a:lnTo>
                    <a:pt x="14833" y="320465"/>
                  </a:lnTo>
                  <a:lnTo>
                    <a:pt x="29503" y="330284"/>
                  </a:lnTo>
                  <a:lnTo>
                    <a:pt x="50393" y="336575"/>
                  </a:lnTo>
                  <a:lnTo>
                    <a:pt x="301129" y="336575"/>
                  </a:lnTo>
                  <a:lnTo>
                    <a:pt x="334797" y="305981"/>
                  </a:lnTo>
                  <a:lnTo>
                    <a:pt x="340194" y="296252"/>
                  </a:lnTo>
                  <a:lnTo>
                    <a:pt x="340194" y="278980"/>
                  </a:lnTo>
                  <a:lnTo>
                    <a:pt x="59397" y="278980"/>
                  </a:lnTo>
                  <a:lnTo>
                    <a:pt x="59397" y="0"/>
                  </a:lnTo>
                  <a:close/>
                </a:path>
              </a:pathLst>
            </a:custGeom>
            <a:solidFill>
              <a:srgbClr val="00BAD5"/>
            </a:solidFill>
          </p:spPr>
          <p:txBody>
            <a:bodyPr wrap="square" lIns="0" tIns="0" rIns="0" bIns="0" rtlCol="0"/>
            <a:lstStyle/>
            <a:p>
              <a:endParaRPr/>
            </a:p>
          </p:txBody>
        </p:sp>
        <p:sp>
          <p:nvSpPr>
            <p:cNvPr id="7" name="object 36">
              <a:extLst>
                <a:ext uri="{FF2B5EF4-FFF2-40B4-BE49-F238E27FC236}">
                  <a16:creationId xmlns:a16="http://schemas.microsoft.com/office/drawing/2014/main" id="{29AAAF97-0D1B-59E9-0C7E-C85B02CBE0AE}"/>
                </a:ext>
              </a:extLst>
            </p:cNvPr>
            <p:cNvSpPr/>
            <p:nvPr/>
          </p:nvSpPr>
          <p:spPr>
            <a:xfrm>
              <a:off x="1122715" y="2591991"/>
              <a:ext cx="346075" cy="346075"/>
            </a:xfrm>
            <a:custGeom>
              <a:avLst/>
              <a:gdLst/>
              <a:ahLst/>
              <a:cxnLst/>
              <a:rect l="l" t="t" r="r" b="b"/>
              <a:pathLst>
                <a:path w="346075" h="346075">
                  <a:moveTo>
                    <a:pt x="71996" y="0"/>
                  </a:moveTo>
                  <a:lnTo>
                    <a:pt x="43971" y="5659"/>
                  </a:lnTo>
                  <a:lnTo>
                    <a:pt x="21086" y="21093"/>
                  </a:lnTo>
                  <a:lnTo>
                    <a:pt x="5657" y="43982"/>
                  </a:lnTo>
                  <a:lnTo>
                    <a:pt x="0" y="72009"/>
                  </a:lnTo>
                  <a:lnTo>
                    <a:pt x="0" y="273608"/>
                  </a:lnTo>
                  <a:lnTo>
                    <a:pt x="5657" y="301633"/>
                  </a:lnTo>
                  <a:lnTo>
                    <a:pt x="21086" y="324518"/>
                  </a:lnTo>
                  <a:lnTo>
                    <a:pt x="43971" y="339947"/>
                  </a:lnTo>
                  <a:lnTo>
                    <a:pt x="71996" y="345605"/>
                  </a:lnTo>
                  <a:lnTo>
                    <a:pt x="273596" y="345605"/>
                  </a:lnTo>
                  <a:lnTo>
                    <a:pt x="301620" y="339947"/>
                  </a:lnTo>
                  <a:lnTo>
                    <a:pt x="324505" y="324518"/>
                  </a:lnTo>
                  <a:lnTo>
                    <a:pt x="339934" y="301633"/>
                  </a:lnTo>
                  <a:lnTo>
                    <a:pt x="345592" y="273608"/>
                  </a:lnTo>
                  <a:lnTo>
                    <a:pt x="345592" y="72009"/>
                  </a:lnTo>
                  <a:lnTo>
                    <a:pt x="339934" y="43982"/>
                  </a:lnTo>
                  <a:lnTo>
                    <a:pt x="324505" y="21093"/>
                  </a:lnTo>
                  <a:lnTo>
                    <a:pt x="301620" y="5659"/>
                  </a:lnTo>
                  <a:lnTo>
                    <a:pt x="273596" y="0"/>
                  </a:lnTo>
                  <a:lnTo>
                    <a:pt x="71996" y="0"/>
                  </a:lnTo>
                  <a:close/>
                </a:path>
              </a:pathLst>
            </a:custGeom>
            <a:ln w="16560">
              <a:solidFill>
                <a:srgbClr val="2E3092"/>
              </a:solidFill>
            </a:ln>
          </p:spPr>
          <p:txBody>
            <a:bodyPr wrap="square" lIns="0" tIns="0" rIns="0" bIns="0" rtlCol="0"/>
            <a:lstStyle/>
            <a:p>
              <a:endParaRPr/>
            </a:p>
          </p:txBody>
        </p:sp>
        <p:sp>
          <p:nvSpPr>
            <p:cNvPr id="8" name="object 37">
              <a:extLst>
                <a:ext uri="{FF2B5EF4-FFF2-40B4-BE49-F238E27FC236}">
                  <a16:creationId xmlns:a16="http://schemas.microsoft.com/office/drawing/2014/main" id="{07E5F124-DCB7-AC62-BC6B-59C6A01AE23A}"/>
                </a:ext>
              </a:extLst>
            </p:cNvPr>
            <p:cNvSpPr/>
            <p:nvPr/>
          </p:nvSpPr>
          <p:spPr>
            <a:xfrm>
              <a:off x="1192764" y="2559591"/>
              <a:ext cx="304800" cy="245110"/>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grpSp>
      <p:sp>
        <p:nvSpPr>
          <p:cNvPr id="9" name="object 5">
            <a:extLst>
              <a:ext uri="{FF2B5EF4-FFF2-40B4-BE49-F238E27FC236}">
                <a16:creationId xmlns:a16="http://schemas.microsoft.com/office/drawing/2014/main" id="{E81E1779-8218-CD50-D64A-18B3709E660A}"/>
              </a:ext>
            </a:extLst>
          </p:cNvPr>
          <p:cNvSpPr txBox="1"/>
          <p:nvPr/>
        </p:nvSpPr>
        <p:spPr>
          <a:xfrm>
            <a:off x="1701148" y="1309761"/>
            <a:ext cx="2570621" cy="259045"/>
          </a:xfrm>
          <a:prstGeom prst="rect">
            <a:avLst/>
          </a:prstGeom>
        </p:spPr>
        <p:txBody>
          <a:bodyPr vert="horz" wrap="square" lIns="0" tIns="12700" rIns="0" bIns="0" rtlCol="0">
            <a:spAutoFit/>
          </a:bodyPr>
          <a:lstStyle/>
          <a:p>
            <a:pPr marL="12700">
              <a:lnSpc>
                <a:spcPct val="100000"/>
              </a:lnSpc>
              <a:spcBef>
                <a:spcPts val="100"/>
              </a:spcBef>
            </a:pPr>
            <a:r>
              <a:rPr lang="fr-FR" sz="1600" b="1">
                <a:solidFill>
                  <a:srgbClr val="2E3092"/>
                </a:solidFill>
                <a:latin typeface="Calibri"/>
                <a:cs typeface="Calibri"/>
              </a:rPr>
              <a:t>Déroulement du championnat</a:t>
            </a:r>
          </a:p>
        </p:txBody>
      </p:sp>
      <p:sp>
        <p:nvSpPr>
          <p:cNvPr id="4" name="object 4">
            <a:extLst>
              <a:ext uri="{FF2B5EF4-FFF2-40B4-BE49-F238E27FC236}">
                <a16:creationId xmlns:a16="http://schemas.microsoft.com/office/drawing/2014/main" id="{F7077F8D-8298-5859-ACDA-A51871BF76BD}"/>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pic>
        <p:nvPicPr>
          <p:cNvPr id="2" name="Graphique 1" descr="Dossier contour">
            <a:hlinkClick r:id="rId2"/>
            <a:extLst>
              <a:ext uri="{FF2B5EF4-FFF2-40B4-BE49-F238E27FC236}">
                <a16:creationId xmlns:a16="http://schemas.microsoft.com/office/drawing/2014/main" id="{CD998388-ADFA-B0CC-9FEB-82C8F0BCA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8996" y="5072855"/>
            <a:ext cx="914400" cy="914400"/>
          </a:xfrm>
          <a:prstGeom prst="rect">
            <a:avLst/>
          </a:prstGeom>
        </p:spPr>
      </p:pic>
      <p:sp>
        <p:nvSpPr>
          <p:cNvPr id="10" name="ZoneTexte 9">
            <a:extLst>
              <a:ext uri="{FF2B5EF4-FFF2-40B4-BE49-F238E27FC236}">
                <a16:creationId xmlns:a16="http://schemas.microsoft.com/office/drawing/2014/main" id="{A1D6B438-6E73-FFC1-CFDF-839E7A93B182}"/>
              </a:ext>
            </a:extLst>
          </p:cNvPr>
          <p:cNvSpPr txBox="1"/>
          <p:nvPr/>
        </p:nvSpPr>
        <p:spPr>
          <a:xfrm>
            <a:off x="2979080" y="4577208"/>
            <a:ext cx="3185840" cy="400110"/>
          </a:xfrm>
          <a:prstGeom prst="rect">
            <a:avLst/>
          </a:prstGeom>
          <a:noFill/>
        </p:spPr>
        <p:txBody>
          <a:bodyPr wrap="square" rtlCol="0">
            <a:spAutoFit/>
          </a:bodyPr>
          <a:lstStyle/>
          <a:p>
            <a:pPr algn="ctr"/>
            <a:r>
              <a:rPr lang="fr-FR" sz="2000" b="1">
                <a:solidFill>
                  <a:srgbClr val="2E3092"/>
                </a:solidFill>
                <a:latin typeface="+mj-lt"/>
                <a:ea typeface="+mj-ea"/>
                <a:cs typeface="+mj-cs"/>
              </a:rPr>
              <a:t>Programme des rotations</a:t>
            </a:r>
          </a:p>
        </p:txBody>
      </p:sp>
    </p:spTree>
    <p:extLst>
      <p:ext uri="{BB962C8B-B14F-4D97-AF65-F5344CB8AC3E}">
        <p14:creationId xmlns:p14="http://schemas.microsoft.com/office/powerpoint/2010/main" val="358242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010A2D17-DB8B-C787-20DB-BC83E59FECAE}"/>
              </a:ext>
            </a:extLst>
          </p:cNvPr>
          <p:cNvSpPr txBox="1">
            <a:spLocks/>
          </p:cNvSpPr>
          <p:nvPr/>
        </p:nvSpPr>
        <p:spPr>
          <a:xfrm>
            <a:off x="758261" y="3924770"/>
            <a:ext cx="2256291"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rgbClr val="2E3092"/>
                </a:solidFill>
              </a:rPr>
              <a:t>Réunion Technique</a:t>
            </a:r>
            <a:endParaRPr lang="fr-FR" sz="2000" b="1"/>
          </a:p>
        </p:txBody>
      </p:sp>
      <p:sp>
        <p:nvSpPr>
          <p:cNvPr id="16" name="object 4">
            <a:extLst>
              <a:ext uri="{FF2B5EF4-FFF2-40B4-BE49-F238E27FC236}">
                <a16:creationId xmlns:a16="http://schemas.microsoft.com/office/drawing/2014/main" id="{F1F89373-D430-EE40-6FAE-B02A9E8D0C6B}"/>
              </a:ext>
            </a:extLst>
          </p:cNvPr>
          <p:cNvSpPr txBox="1">
            <a:spLocks/>
          </p:cNvSpPr>
          <p:nvPr/>
        </p:nvSpPr>
        <p:spPr>
          <a:xfrm>
            <a:off x="5026658" y="3924770"/>
            <a:ext cx="2259043"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rgbClr val="2E3092"/>
                </a:solidFill>
              </a:rPr>
              <a:t>Règlement</a:t>
            </a:r>
            <a:r>
              <a:rPr lang="fr-FR" sz="2000" b="1"/>
              <a:t> </a:t>
            </a:r>
          </a:p>
        </p:txBody>
      </p:sp>
      <p:sp>
        <p:nvSpPr>
          <p:cNvPr id="12" name="object 9">
            <a:extLst>
              <a:ext uri="{FF2B5EF4-FFF2-40B4-BE49-F238E27FC236}">
                <a16:creationId xmlns:a16="http://schemas.microsoft.com/office/drawing/2014/main" id="{1FCE3598-1C6F-5EAB-0FE5-97A735880E88}"/>
              </a:ext>
            </a:extLst>
          </p:cNvPr>
          <p:cNvSpPr txBox="1"/>
          <p:nvPr/>
        </p:nvSpPr>
        <p:spPr>
          <a:xfrm>
            <a:off x="746422" y="4355860"/>
            <a:ext cx="3188219" cy="600805"/>
          </a:xfrm>
          <a:prstGeom prst="rect">
            <a:avLst/>
          </a:prstGeom>
        </p:spPr>
        <p:txBody>
          <a:bodyPr vert="horz" wrap="square" lIns="0" tIns="11430" rIns="0" bIns="0" rtlCol="0">
            <a:spAutoFit/>
          </a:bodyPr>
          <a:lstStyle/>
          <a:p>
            <a:pPr marL="12700" marR="5080">
              <a:lnSpc>
                <a:spcPct val="102699"/>
              </a:lnSpc>
              <a:spcBef>
                <a:spcPts val="90"/>
              </a:spcBef>
              <a:buClr>
                <a:srgbClr val="E8532B"/>
              </a:buClr>
            </a:pPr>
            <a:r>
              <a:rPr lang="fr-FR" sz="1200">
                <a:solidFill>
                  <a:srgbClr val="2E3092"/>
                </a:solidFill>
                <a:latin typeface="Calibri"/>
                <a:cs typeface="Calibri"/>
              </a:rPr>
              <a:t>Veille de la compétition, avec membres de CTN</a:t>
            </a:r>
          </a:p>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Rappel du règlement aux enseignants</a:t>
            </a:r>
          </a:p>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Réunion du jury avec les Jeunes officiels</a:t>
            </a:r>
          </a:p>
        </p:txBody>
      </p:sp>
      <p:graphicFrame>
        <p:nvGraphicFramePr>
          <p:cNvPr id="7" name="Tableau 6">
            <a:extLst>
              <a:ext uri="{FF2B5EF4-FFF2-40B4-BE49-F238E27FC236}">
                <a16:creationId xmlns:a16="http://schemas.microsoft.com/office/drawing/2014/main" id="{AF2D62E9-6695-AB44-04E0-B30BDCD266C4}"/>
              </a:ext>
            </a:extLst>
          </p:cNvPr>
          <p:cNvGraphicFramePr>
            <a:graphicFrameLocks noGrp="1"/>
          </p:cNvGraphicFramePr>
          <p:nvPr>
            <p:extLst>
              <p:ext uri="{D42A27DB-BD31-4B8C-83A1-F6EECF244321}">
                <p14:modId xmlns:p14="http://schemas.microsoft.com/office/powerpoint/2010/main" val="329560344"/>
              </p:ext>
            </p:extLst>
          </p:nvPr>
        </p:nvGraphicFramePr>
        <p:xfrm>
          <a:off x="1447800" y="1597100"/>
          <a:ext cx="6248399" cy="1297091"/>
        </p:xfrm>
        <a:graphic>
          <a:graphicData uri="http://schemas.openxmlformats.org/drawingml/2006/table">
            <a:tbl>
              <a:tblPr>
                <a:tableStyleId>{5C22544A-7EE6-4342-B048-85BDC9FD1C3A}</a:tableStyleId>
              </a:tblPr>
              <a:tblGrid>
                <a:gridCol w="1344706">
                  <a:extLst>
                    <a:ext uri="{9D8B030D-6E8A-4147-A177-3AD203B41FA5}">
                      <a16:colId xmlns:a16="http://schemas.microsoft.com/office/drawing/2014/main" val="1773720655"/>
                    </a:ext>
                  </a:extLst>
                </a:gridCol>
                <a:gridCol w="4903693">
                  <a:extLst>
                    <a:ext uri="{9D8B030D-6E8A-4147-A177-3AD203B41FA5}">
                      <a16:colId xmlns:a16="http://schemas.microsoft.com/office/drawing/2014/main" val="1883298145"/>
                    </a:ext>
                  </a:extLst>
                </a:gridCol>
              </a:tblGrid>
              <a:tr h="341299">
                <a:tc>
                  <a:txBody>
                    <a:bodyPr/>
                    <a:lstStyle/>
                    <a:p>
                      <a:pPr algn="l">
                        <a:lnSpc>
                          <a:spcPct val="107000"/>
                        </a:lnSpc>
                        <a:spcAft>
                          <a:spcPts val="0"/>
                        </a:spcAft>
                      </a:pPr>
                      <a:r>
                        <a:rPr lang="fr-FR" sz="1000">
                          <a:solidFill>
                            <a:srgbClr val="2E3092"/>
                          </a:solidFill>
                          <a:effectLst/>
                        </a:rPr>
                        <a:t>Nombre de participants</a:t>
                      </a:r>
                      <a:endPar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Effectif moyen entre 250 et 300 grimpeurs </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Environ 80 jeunes officiels</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solidFill>
                        <a:srgbClr val="00BAD5"/>
                      </a:solidFill>
                      <a:prstDash val="solid"/>
                      <a:round/>
                      <a:headEnd type="none" w="med" len="med"/>
                      <a:tailEnd type="none" w="med" len="med"/>
                    </a:lnB>
                    <a:noFill/>
                  </a:tcPr>
                </a:tc>
                <a:extLst>
                  <a:ext uri="{0D108BD9-81ED-4DB2-BD59-A6C34878D82A}">
                    <a16:rowId xmlns:a16="http://schemas.microsoft.com/office/drawing/2014/main" val="2550004347"/>
                  </a:ext>
                </a:extLst>
              </a:tr>
              <a:tr h="955792">
                <a:tc>
                  <a:txBody>
                    <a:bodyPr/>
                    <a:lstStyle/>
                    <a:p>
                      <a:pPr algn="l">
                        <a:lnSpc>
                          <a:spcPct val="107000"/>
                        </a:lnSpc>
                        <a:spcAft>
                          <a:spcPts val="0"/>
                        </a:spcAft>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Protocole</a:t>
                      </a:r>
                    </a:p>
                  </a:txBody>
                  <a:tcPr marL="39001" marR="39001" marT="0" marB="0" anchor="ctr">
                    <a:lnL w="19050" cap="flat" cmpd="sng" algn="ctr">
                      <a:noFill/>
                      <a:prstDash val="solid"/>
                      <a:round/>
                      <a:headEnd type="none" w="med" len="med"/>
                      <a:tailEnd type="none" w="med" len="med"/>
                    </a:lnL>
                    <a:lnR w="19050" cap="flat" cmpd="sng" algn="ctr">
                      <a:solidFill>
                        <a:srgbClr val="00BAD5"/>
                      </a:solid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Organiser le temps de remise de récompense</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T-shirts « champion » et médailles fournis par l’</a:t>
                      </a:r>
                      <a:r>
                        <a:rPr lang="fr-FR" sz="1000" err="1">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Ugsel</a:t>
                      </a: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 nationale</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Éventuellement lots remis sous forme de tombola (numéro de dossard)</a:t>
                      </a:r>
                    </a:p>
                    <a:p>
                      <a:pPr marL="171450" indent="-171450" algn="l">
                        <a:lnSpc>
                          <a:spcPct val="107000"/>
                        </a:lnSpc>
                        <a:spcAft>
                          <a:spcPts val="0"/>
                        </a:spcAft>
                        <a:buClr>
                          <a:srgbClr val="F4C009"/>
                        </a:buClr>
                        <a:buFont typeface="Wingdings" panose="05000000000000000000" pitchFamily="2" charset="2"/>
                        <a:buChar char="ü"/>
                      </a:pPr>
                      <a:r>
                        <a:rPr lang="fr-FR" sz="1000">
                          <a:solidFill>
                            <a:srgbClr val="2E3092"/>
                          </a:solidFill>
                          <a:effectLst/>
                          <a:latin typeface="Calibri" panose="020F0502020204030204" pitchFamily="34" charset="0"/>
                          <a:ea typeface="Calibri" panose="020F0502020204030204" pitchFamily="34" charset="0"/>
                          <a:cs typeface="Times New Roman" panose="02020603050405020304" pitchFamily="18" charset="0"/>
                        </a:rPr>
                        <a:t>S’assurer de la présence de personnalité (élus, partenaires, chef d’établissement, …)</a:t>
                      </a:r>
                    </a:p>
                  </a:txBody>
                  <a:tcPr marL="39001" marR="39001" marT="0" marB="0" anchor="ctr">
                    <a:lnL w="19050" cap="flat" cmpd="sng" algn="ctr">
                      <a:solidFill>
                        <a:srgbClr val="00BAD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BAD5"/>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56802948"/>
                  </a:ext>
                </a:extLst>
              </a:tr>
            </a:tbl>
          </a:graphicData>
        </a:graphic>
      </p:graphicFrame>
      <p:sp>
        <p:nvSpPr>
          <p:cNvPr id="9" name="object 37">
            <a:extLst>
              <a:ext uri="{FF2B5EF4-FFF2-40B4-BE49-F238E27FC236}">
                <a16:creationId xmlns:a16="http://schemas.microsoft.com/office/drawing/2014/main" id="{A2031978-975D-82FA-96D1-F43748FAB47B}"/>
              </a:ext>
            </a:extLst>
          </p:cNvPr>
          <p:cNvSpPr/>
          <p:nvPr/>
        </p:nvSpPr>
        <p:spPr>
          <a:xfrm>
            <a:off x="1099830" y="1728798"/>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sp>
        <p:nvSpPr>
          <p:cNvPr id="10" name="object 37">
            <a:extLst>
              <a:ext uri="{FF2B5EF4-FFF2-40B4-BE49-F238E27FC236}">
                <a16:creationId xmlns:a16="http://schemas.microsoft.com/office/drawing/2014/main" id="{D59EBEF2-E2C6-9FA2-2E29-9FC83DF68E66}"/>
              </a:ext>
            </a:extLst>
          </p:cNvPr>
          <p:cNvSpPr/>
          <p:nvPr/>
        </p:nvSpPr>
        <p:spPr>
          <a:xfrm>
            <a:off x="1106344" y="2363027"/>
            <a:ext cx="167471" cy="122555"/>
          </a:xfrm>
          <a:custGeom>
            <a:avLst/>
            <a:gdLst/>
            <a:ahLst/>
            <a:cxnLst/>
            <a:rect l="l" t="t" r="r" b="b"/>
            <a:pathLst>
              <a:path w="304800" h="245110">
                <a:moveTo>
                  <a:pt x="0" y="167398"/>
                </a:moveTo>
                <a:lnTo>
                  <a:pt x="95542" y="244919"/>
                </a:lnTo>
                <a:lnTo>
                  <a:pt x="304342" y="0"/>
                </a:lnTo>
              </a:path>
            </a:pathLst>
          </a:custGeom>
          <a:ln w="50799">
            <a:solidFill>
              <a:srgbClr val="2E3092"/>
            </a:solidFill>
          </a:ln>
        </p:spPr>
        <p:txBody>
          <a:bodyPr wrap="square" lIns="0" tIns="0" rIns="0" bIns="0" rtlCol="0"/>
          <a:lstStyle/>
          <a:p>
            <a:endParaRPr/>
          </a:p>
        </p:txBody>
      </p:sp>
      <p:pic>
        <p:nvPicPr>
          <p:cNvPr id="11" name="Graphique 10" descr="Sifflet avec un remplissage uni">
            <a:hlinkClick r:id="rId2"/>
            <a:extLst>
              <a:ext uri="{FF2B5EF4-FFF2-40B4-BE49-F238E27FC236}">
                <a16:creationId xmlns:a16="http://schemas.microsoft.com/office/drawing/2014/main" id="{41239E5C-5E26-238C-17E4-9A2BFFBECF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3613" y="3495810"/>
            <a:ext cx="936000" cy="936000"/>
          </a:xfrm>
          <a:prstGeom prst="rect">
            <a:avLst/>
          </a:prstGeom>
        </p:spPr>
      </p:pic>
      <p:sp>
        <p:nvSpPr>
          <p:cNvPr id="3" name="object 4">
            <a:extLst>
              <a:ext uri="{FF2B5EF4-FFF2-40B4-BE49-F238E27FC236}">
                <a16:creationId xmlns:a16="http://schemas.microsoft.com/office/drawing/2014/main" id="{5D905008-0FAB-3BF0-A0F0-D58477CE50BA}"/>
              </a:ext>
            </a:extLst>
          </p:cNvPr>
          <p:cNvSpPr txBox="1">
            <a:spLocks/>
          </p:cNvSpPr>
          <p:nvPr/>
        </p:nvSpPr>
        <p:spPr>
          <a:xfrm>
            <a:off x="2468879" y="226498"/>
            <a:ext cx="4320989" cy="309059"/>
          </a:xfrm>
          <a:prstGeom prst="rect">
            <a:avLst/>
          </a:prstGeom>
          <a:solidFill>
            <a:srgbClr val="00BAD5"/>
          </a:solidFill>
        </p:spPr>
        <p:txBody>
          <a:bodyPr vert="horz" wrap="square" lIns="0" tIns="1270" rIns="0" bIns="0" rtlCol="0">
            <a:spAutoFit/>
          </a:bodyPr>
          <a:lstStyle>
            <a:lvl1pPr>
              <a:defRPr>
                <a:latin typeface="+mj-lt"/>
                <a:ea typeface="+mj-ea"/>
                <a:cs typeface="+mj-cs"/>
              </a:defRPr>
            </a:lvl1pPr>
          </a:lstStyle>
          <a:p>
            <a:pPr algn="ctr">
              <a:lnSpc>
                <a:spcPct val="100000"/>
              </a:lnSpc>
              <a:spcBef>
                <a:spcPts val="145"/>
              </a:spcBef>
            </a:pPr>
            <a:r>
              <a:rPr lang="fr-FR" sz="2000" spc="130">
                <a:solidFill>
                  <a:srgbClr val="FFFFFF"/>
                </a:solidFill>
                <a:latin typeface="Calibri-Light"/>
                <a:cs typeface="Calibri-Light"/>
              </a:rPr>
              <a:t>Technique - Sportif - Arbitrage</a:t>
            </a:r>
            <a:endParaRPr lang="fr-FR" sz="2000">
              <a:latin typeface="Calibri-Light"/>
              <a:cs typeface="Calibri-Light"/>
            </a:endParaRPr>
          </a:p>
        </p:txBody>
      </p:sp>
      <p:cxnSp>
        <p:nvCxnSpPr>
          <p:cNvPr id="17" name="Connecteur droit 16">
            <a:extLst>
              <a:ext uri="{FF2B5EF4-FFF2-40B4-BE49-F238E27FC236}">
                <a16:creationId xmlns:a16="http://schemas.microsoft.com/office/drawing/2014/main" id="{3BC51DC4-2BF3-EA1E-BAB5-75E709F782BC}"/>
              </a:ext>
            </a:extLst>
          </p:cNvPr>
          <p:cNvCxnSpPr>
            <a:cxnSpLocks/>
          </p:cNvCxnSpPr>
          <p:nvPr/>
        </p:nvCxnSpPr>
        <p:spPr>
          <a:xfrm>
            <a:off x="4692083" y="3908147"/>
            <a:ext cx="0" cy="1505647"/>
          </a:xfrm>
          <a:prstGeom prst="line">
            <a:avLst/>
          </a:prstGeom>
          <a:ln w="15875">
            <a:solidFill>
              <a:srgbClr val="00BAD5"/>
            </a:solidFill>
          </a:ln>
        </p:spPr>
        <p:style>
          <a:lnRef idx="1">
            <a:schemeClr val="accent1"/>
          </a:lnRef>
          <a:fillRef idx="0">
            <a:schemeClr val="accent1"/>
          </a:fillRef>
          <a:effectRef idx="0">
            <a:schemeClr val="accent1"/>
          </a:effectRef>
          <a:fontRef idx="minor">
            <a:schemeClr val="tx1"/>
          </a:fontRef>
        </p:style>
      </p:cxnSp>
      <p:sp>
        <p:nvSpPr>
          <p:cNvPr id="19" name="object 9">
            <a:extLst>
              <a:ext uri="{FF2B5EF4-FFF2-40B4-BE49-F238E27FC236}">
                <a16:creationId xmlns:a16="http://schemas.microsoft.com/office/drawing/2014/main" id="{4A78A9ED-D580-42BA-747D-E10764EC0224}"/>
              </a:ext>
            </a:extLst>
          </p:cNvPr>
          <p:cNvSpPr txBox="1"/>
          <p:nvPr/>
        </p:nvSpPr>
        <p:spPr>
          <a:xfrm>
            <a:off x="5012871" y="4355860"/>
            <a:ext cx="3344203" cy="981166"/>
          </a:xfrm>
          <a:prstGeom prst="rect">
            <a:avLst/>
          </a:prstGeom>
        </p:spPr>
        <p:txBody>
          <a:bodyPr vert="horz" wrap="square" lIns="0" tIns="11430" rIns="0" bIns="0" rtlCol="0">
            <a:spAutoFit/>
          </a:bodyPr>
          <a:lstStyle/>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Avoir un règlement à disposition (papier ou numérique)</a:t>
            </a:r>
          </a:p>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Mémo d’arbitrage JO-arbitre pour annonces </a:t>
            </a:r>
          </a:p>
          <a:p>
            <a:pPr marL="184150" marR="5080" indent="-171450">
              <a:lnSpc>
                <a:spcPct val="102699"/>
              </a:lnSpc>
              <a:spcBef>
                <a:spcPts val="90"/>
              </a:spcBef>
              <a:buClr>
                <a:srgbClr val="F4C009"/>
              </a:buClr>
              <a:buFont typeface="Wingdings" panose="05000000000000000000" pitchFamily="2" charset="2"/>
              <a:buChar char="ü"/>
            </a:pPr>
            <a:r>
              <a:rPr lang="fr-FR" sz="1200">
                <a:solidFill>
                  <a:srgbClr val="2E3092"/>
                </a:solidFill>
                <a:latin typeface="Calibri"/>
                <a:cs typeface="Calibri"/>
              </a:rPr>
              <a:t>Vérification des licences la veille de la compétition.</a:t>
            </a:r>
          </a:p>
        </p:txBody>
      </p:sp>
      <p:sp>
        <p:nvSpPr>
          <p:cNvPr id="20" name="object 4">
            <a:extLst>
              <a:ext uri="{FF2B5EF4-FFF2-40B4-BE49-F238E27FC236}">
                <a16:creationId xmlns:a16="http://schemas.microsoft.com/office/drawing/2014/main" id="{A17EF180-3561-A0CB-5498-3AEB7481AB09}"/>
              </a:ext>
            </a:extLst>
          </p:cNvPr>
          <p:cNvSpPr txBox="1">
            <a:spLocks/>
          </p:cNvSpPr>
          <p:nvPr/>
        </p:nvSpPr>
        <p:spPr>
          <a:xfrm>
            <a:off x="786924" y="858903"/>
            <a:ext cx="2991446" cy="309059"/>
          </a:xfrm>
          <a:prstGeom prst="rect">
            <a:avLst/>
          </a:prstGeom>
          <a:noFill/>
        </p:spPr>
        <p:txBody>
          <a:bodyPr vert="horz" wrap="square" lIns="0" tIns="1270" rIns="0" bIns="0" rtlCol="0">
            <a:spAutoFit/>
          </a:bodyPr>
          <a:lstStyle>
            <a:lvl1pPr>
              <a:defRPr>
                <a:latin typeface="+mj-lt"/>
                <a:ea typeface="+mj-ea"/>
                <a:cs typeface="+mj-cs"/>
              </a:defRPr>
            </a:lvl1pPr>
          </a:lstStyle>
          <a:p>
            <a:pPr marL="99695">
              <a:spcBef>
                <a:spcPts val="10"/>
              </a:spcBef>
            </a:pPr>
            <a:r>
              <a:rPr lang="fr-FR" sz="2000" b="1">
                <a:solidFill>
                  <a:srgbClr val="2E3092"/>
                </a:solidFill>
              </a:rPr>
              <a:t>Dispositif du championnat</a:t>
            </a:r>
            <a:endParaRPr lang="fr-FR" sz="2000" b="1"/>
          </a:p>
        </p:txBody>
      </p:sp>
    </p:spTree>
    <p:extLst>
      <p:ext uri="{BB962C8B-B14F-4D97-AF65-F5344CB8AC3E}">
        <p14:creationId xmlns:p14="http://schemas.microsoft.com/office/powerpoint/2010/main" val="23084297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1BCB0F89B8B47A8F044C50232A240" ma:contentTypeVersion="17" ma:contentTypeDescription="Crée un document." ma:contentTypeScope="" ma:versionID="dd2d0d17ea512a484fdce6d47e59ad48">
  <xsd:schema xmlns:xsd="http://www.w3.org/2001/XMLSchema" xmlns:xs="http://www.w3.org/2001/XMLSchema" xmlns:p="http://schemas.microsoft.com/office/2006/metadata/properties" xmlns:ns2="8c48b178-2a57-4df2-a0f8-c4a12a42831f" xmlns:ns3="4ede9a50-c6f7-49bd-b6ac-5ae55dfb476f" targetNamespace="http://schemas.microsoft.com/office/2006/metadata/properties" ma:root="true" ma:fieldsID="b3b72979fc16fec2fe96e16a29fdef4f" ns2:_="" ns3:_="">
    <xsd:import namespace="8c48b178-2a57-4df2-a0f8-c4a12a42831f"/>
    <xsd:import namespace="4ede9a50-c6f7-49bd-b6ac-5ae55dfb47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2:Dernieremodification"/>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8b178-2a57-4df2-a0f8-c4a12a428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9cb79032-25a0-4870-88f7-16a0f7ef859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Dernieremodification" ma:index="21" ma:displayName="Derniere modification" ma:default="[today]" ma:format="DateOnly" ma:internalName="Dernieremodificatio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ede9a50-c6f7-49bd-b6ac-5ae55dfb47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ae01c92-8d94-4554-a3ad-8c5134d95e9f}" ma:internalName="TaxCatchAll" ma:showField="CatchAllData" ma:web="4ede9a50-c6f7-49bd-b6ac-5ae55dfb476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48b178-2a57-4df2-a0f8-c4a12a42831f">
      <Terms xmlns="http://schemas.microsoft.com/office/infopath/2007/PartnerControls"/>
    </lcf76f155ced4ddcb4097134ff3c332f>
    <TaxCatchAll xmlns="4ede9a50-c6f7-49bd-b6ac-5ae55dfb476f" xsi:nil="true"/>
    <Dernieremodification xmlns="8c48b178-2a57-4df2-a0f8-c4a12a42831f">2025-03-07T08:12:45+00:00</Dernieremodification>
  </documentManagement>
</p:properties>
</file>

<file path=customXml/itemProps1.xml><?xml version="1.0" encoding="utf-8"?>
<ds:datastoreItem xmlns:ds="http://schemas.openxmlformats.org/officeDocument/2006/customXml" ds:itemID="{33D18D72-5210-4EA6-AA96-B9F2A55A484D}"/>
</file>

<file path=customXml/itemProps2.xml><?xml version="1.0" encoding="utf-8"?>
<ds:datastoreItem xmlns:ds="http://schemas.openxmlformats.org/officeDocument/2006/customXml" ds:itemID="{11CE1B2E-E5E2-4E36-9020-A5A26B129A60}"/>
</file>

<file path=customXml/itemProps3.xml><?xml version="1.0" encoding="utf-8"?>
<ds:datastoreItem xmlns:ds="http://schemas.openxmlformats.org/officeDocument/2006/customXml" ds:itemID="{6488DBCA-F654-402C-AFD9-828033DAEE0A}"/>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On-screen Show (4:3)</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revision>1</cp:revision>
  <cp:lastPrinted>2023-10-13T08:25:01Z</cp:lastPrinted>
  <dcterms:modified xsi:type="dcterms:W3CDTF">2024-01-09T10:29:24Z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0x010100A5B1BCB0F89B8B47A8F044C50232A240</vt:lpwstr>
  </property>
</Properties>
</file>